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8" r:id="rId2"/>
    <p:sldMasterId id="2147483720" r:id="rId3"/>
    <p:sldMasterId id="2147483732" r:id="rId4"/>
    <p:sldMasterId id="2147483816" r:id="rId5"/>
  </p:sldMasterIdLst>
  <p:sldIdLst>
    <p:sldId id="256" r:id="rId6"/>
    <p:sldId id="277" r:id="rId7"/>
    <p:sldId id="279" r:id="rId8"/>
    <p:sldId id="280" r:id="rId9"/>
    <p:sldId id="281" r:id="rId10"/>
    <p:sldId id="282" r:id="rId11"/>
    <p:sldId id="327" r:id="rId12"/>
    <p:sldId id="283" r:id="rId13"/>
    <p:sldId id="284" r:id="rId14"/>
    <p:sldId id="285" r:id="rId15"/>
    <p:sldId id="287" r:id="rId16"/>
    <p:sldId id="286" r:id="rId17"/>
    <p:sldId id="288" r:id="rId18"/>
    <p:sldId id="290" r:id="rId19"/>
    <p:sldId id="257" r:id="rId20"/>
    <p:sldId id="258" r:id="rId21"/>
    <p:sldId id="259" r:id="rId22"/>
    <p:sldId id="260" r:id="rId23"/>
    <p:sldId id="261" r:id="rId24"/>
    <p:sldId id="267" r:id="rId25"/>
    <p:sldId id="262" r:id="rId26"/>
    <p:sldId id="263" r:id="rId27"/>
    <p:sldId id="264" r:id="rId28"/>
    <p:sldId id="265" r:id="rId29"/>
    <p:sldId id="266" r:id="rId30"/>
    <p:sldId id="268" r:id="rId31"/>
    <p:sldId id="269" r:id="rId32"/>
    <p:sldId id="270" r:id="rId33"/>
    <p:sldId id="289" r:id="rId34"/>
    <p:sldId id="272" r:id="rId35"/>
    <p:sldId id="273" r:id="rId36"/>
    <p:sldId id="275" r:id="rId37"/>
    <p:sldId id="291" r:id="rId38"/>
    <p:sldId id="276" r:id="rId39"/>
    <p:sldId id="297" r:id="rId40"/>
    <p:sldId id="292" r:id="rId41"/>
    <p:sldId id="293" r:id="rId42"/>
    <p:sldId id="294" r:id="rId43"/>
    <p:sldId id="295" r:id="rId44"/>
    <p:sldId id="303" r:id="rId45"/>
    <p:sldId id="298" r:id="rId46"/>
    <p:sldId id="299" r:id="rId47"/>
    <p:sldId id="300" r:id="rId48"/>
    <p:sldId id="301" r:id="rId49"/>
    <p:sldId id="302" r:id="rId50"/>
    <p:sldId id="304" r:id="rId51"/>
    <p:sldId id="296" r:id="rId52"/>
    <p:sldId id="309" r:id="rId53"/>
    <p:sldId id="310" r:id="rId54"/>
    <p:sldId id="305" r:id="rId55"/>
    <p:sldId id="311" r:id="rId56"/>
    <p:sldId id="306" r:id="rId57"/>
    <p:sldId id="307" r:id="rId58"/>
    <p:sldId id="308" r:id="rId59"/>
    <p:sldId id="320" r:id="rId60"/>
    <p:sldId id="312" r:id="rId61"/>
    <p:sldId id="313" r:id="rId62"/>
    <p:sldId id="314" r:id="rId63"/>
    <p:sldId id="315" r:id="rId64"/>
    <p:sldId id="316" r:id="rId65"/>
    <p:sldId id="317" r:id="rId66"/>
    <p:sldId id="318" r:id="rId67"/>
    <p:sldId id="319" r:id="rId68"/>
    <p:sldId id="321" r:id="rId69"/>
    <p:sldId id="322" r:id="rId70"/>
    <p:sldId id="323" r:id="rId71"/>
    <p:sldId id="324" r:id="rId72"/>
    <p:sldId id="325" r:id="rId73"/>
    <p:sldId id="326"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99"/>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91" autoAdjust="0"/>
    <p:restoredTop sz="94660"/>
  </p:normalViewPr>
  <p:slideViewPr>
    <p:cSldViewPr snapToGrid="0">
      <p:cViewPr varScale="1">
        <p:scale>
          <a:sx n="67" d="100"/>
          <a:sy n="67" d="100"/>
        </p:scale>
        <p:origin x="512" y="56"/>
      </p:cViewPr>
      <p:guideLst/>
    </p:cSldViewPr>
  </p:slideViewPr>
  <p:notesTextViewPr>
    <p:cViewPr>
      <p:scale>
        <a:sx n="1" d="1"/>
        <a:sy n="1" d="1"/>
      </p:scale>
      <p:origin x="0" y="0"/>
    </p:cViewPr>
  </p:notesTextViewPr>
  <p:sorterViewPr>
    <p:cViewPr>
      <p:scale>
        <a:sx n="100" d="100"/>
        <a:sy n="100" d="100"/>
      </p:scale>
      <p:origin x="0" y="-55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1157997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83947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1316009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2066583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1041471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36488828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2167880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22E6691-7FCD-4929-B6D4-4C36E30E78F7}" type="slidenum">
              <a:rPr lang="zh-CN" altLang="en-US" smtClean="0"/>
              <a:t>‹#›</a:t>
            </a:fld>
            <a:endParaRPr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25990387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22E6691-7FCD-4929-B6D4-4C36E30E78F7}" type="slidenum">
              <a:rPr lang="zh-CN" altLang="en-US" smtClean="0"/>
              <a:t>‹#›</a:t>
            </a:fld>
            <a:endParaRPr lang="zh-CN" alt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23080203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33044848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2832626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33788616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39593003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2344862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6599127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35104229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1872365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15586027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6767903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22E6691-7FCD-4929-B6D4-4C36E30E78F7}" type="slidenum">
              <a:rPr lang="zh-CN" altLang="en-US" smtClean="0"/>
              <a:t>‹#›</a:t>
            </a:fld>
            <a:endParaRPr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37451311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22E6691-7FCD-4929-B6D4-4C36E30E78F7}" type="slidenum">
              <a:rPr lang="zh-CN" altLang="en-US" smtClean="0"/>
              <a:t>‹#›</a:t>
            </a:fld>
            <a:endParaRPr lang="zh-CN" alt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5832396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659579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2908584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19305627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1358931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41512072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3869714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2631650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17620306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26221169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35839694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22E6691-7FCD-4929-B6D4-4C36E30E78F7}" type="slidenum">
              <a:rPr lang="zh-CN" altLang="en-US" smtClean="0"/>
              <a:t>‹#›</a:t>
            </a:fld>
            <a:endParaRPr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34976501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22E6691-7FCD-4929-B6D4-4C36E30E78F7}" type="slidenum">
              <a:rPr lang="zh-CN" altLang="en-US" smtClean="0"/>
              <a:t>‹#›</a:t>
            </a:fld>
            <a:endParaRPr lang="zh-CN" alt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682633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35198373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22189969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31791033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34946801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5890846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5301154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C1178F-871B-4368-B9D0-6482462352C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5FD561-957E-447E-9DA6-0791927EA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1CC73BE-DFA3-444F-A7C1-57D463BFC4C1}"/>
              </a:ext>
            </a:extLst>
          </p:cNvPr>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5" name="页脚占位符 4">
            <a:extLst>
              <a:ext uri="{FF2B5EF4-FFF2-40B4-BE49-F238E27FC236}">
                <a16:creationId xmlns:a16="http://schemas.microsoft.com/office/drawing/2014/main" id="{5929FC19-2B5B-4657-8C9E-881B05D933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3FA76D-8BDF-425B-B683-23921E57B6ED}"/>
              </a:ext>
            </a:extLst>
          </p:cNvPr>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40978254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D6BEA-7200-47EB-B16A-066EF8F469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024AFA-8257-4975-A742-9C73F384F54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7F7BED9-8B92-41E4-837F-0E42AE87DE97}"/>
              </a:ext>
            </a:extLst>
          </p:cNvPr>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5" name="页脚占位符 4">
            <a:extLst>
              <a:ext uri="{FF2B5EF4-FFF2-40B4-BE49-F238E27FC236}">
                <a16:creationId xmlns:a16="http://schemas.microsoft.com/office/drawing/2014/main" id="{296C1BE3-29D5-41A9-8591-9CF7F01901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299BF2-FD3B-45B1-966F-259B95C5E3A4}"/>
              </a:ext>
            </a:extLst>
          </p:cNvPr>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27718456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88BBC9-F2E9-4E18-A68D-805115B39A1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513A55-35E8-4C01-8B1D-0B8607C47F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01CA5D5-000C-4BA8-9804-2FE739DF0C68}"/>
              </a:ext>
            </a:extLst>
          </p:cNvPr>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5" name="页脚占位符 4">
            <a:extLst>
              <a:ext uri="{FF2B5EF4-FFF2-40B4-BE49-F238E27FC236}">
                <a16:creationId xmlns:a16="http://schemas.microsoft.com/office/drawing/2014/main" id="{ACAA6619-8F45-45BD-A9F0-3CABA52632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6435941-4CE7-40F2-8BC8-27E2D332321C}"/>
              </a:ext>
            </a:extLst>
          </p:cNvPr>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36055986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6C996A-A654-43F1-98F6-B0401124C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C56C8C8-E5CA-4119-B7C3-8400BAAAD72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534C132-B430-41A4-8177-B33E054A795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3486BA6-8C46-4923-84AE-F92990151087}"/>
              </a:ext>
            </a:extLst>
          </p:cNvPr>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6" name="页脚占位符 5">
            <a:extLst>
              <a:ext uri="{FF2B5EF4-FFF2-40B4-BE49-F238E27FC236}">
                <a16:creationId xmlns:a16="http://schemas.microsoft.com/office/drawing/2014/main" id="{36017FF3-90EF-4658-8F04-8C72A5DAC14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2945D0B-21FB-45F5-9D25-C078A5A04A26}"/>
              </a:ext>
            </a:extLst>
          </p:cNvPr>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9270082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6DB0F-65C4-43F6-A08E-A7746007B30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4099274-7B95-4E93-ACFB-959A191E40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B3985B2-273A-4C10-B466-B51F015426F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6F7DEAC-AD8B-4E9F-9F7F-0DD0766F8E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71D1DD-5164-4026-880D-2ACC2E710B1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5B8AF69-5676-4587-AAA9-91B2D3EC7C30}"/>
              </a:ext>
            </a:extLst>
          </p:cNvPr>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8" name="页脚占位符 7">
            <a:extLst>
              <a:ext uri="{FF2B5EF4-FFF2-40B4-BE49-F238E27FC236}">
                <a16:creationId xmlns:a16="http://schemas.microsoft.com/office/drawing/2014/main" id="{8AEB2D97-1399-4981-B222-4CDDA542A66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3E7AAF3-7CCB-48D0-B244-850410CF9E89}"/>
              </a:ext>
            </a:extLst>
          </p:cNvPr>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2208661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22E6691-7FCD-4929-B6D4-4C36E30E78F7}" type="slidenum">
              <a:rPr lang="zh-CN" altLang="en-US" smtClean="0"/>
              <a:t>‹#›</a:t>
            </a:fld>
            <a:endParaRPr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27969758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A9782-51CC-40D3-9C11-BF1764C1446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4F8E82F-F3A2-409C-AF2C-A9BA84C554FD}"/>
              </a:ext>
            </a:extLst>
          </p:cNvPr>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4" name="页脚占位符 3">
            <a:extLst>
              <a:ext uri="{FF2B5EF4-FFF2-40B4-BE49-F238E27FC236}">
                <a16:creationId xmlns:a16="http://schemas.microsoft.com/office/drawing/2014/main" id="{CC81538B-949A-4FE7-B4FB-8D9BF2B8ABF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55CD868-5BCF-4507-8471-86746B232F7B}"/>
              </a:ext>
            </a:extLst>
          </p:cNvPr>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29703311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01871F9-FBB0-4EBB-A377-D630FD824F47}"/>
              </a:ext>
            </a:extLst>
          </p:cNvPr>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3" name="页脚占位符 2">
            <a:extLst>
              <a:ext uri="{FF2B5EF4-FFF2-40B4-BE49-F238E27FC236}">
                <a16:creationId xmlns:a16="http://schemas.microsoft.com/office/drawing/2014/main" id="{2A0E25D2-CA39-4776-9EEE-047AEB3A479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E991A55-F42D-4DE4-9CB7-09ABC862DF0D}"/>
              </a:ext>
            </a:extLst>
          </p:cNvPr>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41385849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FA462-24A6-4103-BA0E-CD66D7839D8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667DB8-410E-48E0-A0A3-FF1AF9A466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AAD294-B25A-4C02-A637-76D9080780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1665023-B8F0-4B8E-9F64-E0568AF27BDA}"/>
              </a:ext>
            </a:extLst>
          </p:cNvPr>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6" name="页脚占位符 5">
            <a:extLst>
              <a:ext uri="{FF2B5EF4-FFF2-40B4-BE49-F238E27FC236}">
                <a16:creationId xmlns:a16="http://schemas.microsoft.com/office/drawing/2014/main" id="{482522DC-841C-48CD-8393-155033AB488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6DF01FB-17A6-4972-ACF5-1E3C59D345B8}"/>
              </a:ext>
            </a:extLst>
          </p:cNvPr>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37633863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9457E1-B965-492B-8A54-4B70ECC2F14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072E8FE-EF48-458F-8CEB-62B917FF25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DE49AFC-428D-4F69-A21A-B5CCB29CC6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289E6BF-A0F9-4BB3-8827-9281F9B53868}"/>
              </a:ext>
            </a:extLst>
          </p:cNvPr>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6" name="页脚占位符 5">
            <a:extLst>
              <a:ext uri="{FF2B5EF4-FFF2-40B4-BE49-F238E27FC236}">
                <a16:creationId xmlns:a16="http://schemas.microsoft.com/office/drawing/2014/main" id="{6A914D20-76FC-4190-916A-71BAB59659E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5431216-78FA-45F1-8BAA-4A131D980E4D}"/>
              </a:ext>
            </a:extLst>
          </p:cNvPr>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28950580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64A149-9E21-495C-B056-C92EA9F4AA9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311281-C931-40DA-8F62-416948C1960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8B9300C-6B99-42E1-A73C-B5681DDACB21}"/>
              </a:ext>
            </a:extLst>
          </p:cNvPr>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5" name="页脚占位符 4">
            <a:extLst>
              <a:ext uri="{FF2B5EF4-FFF2-40B4-BE49-F238E27FC236}">
                <a16:creationId xmlns:a16="http://schemas.microsoft.com/office/drawing/2014/main" id="{5CDC9397-9AC4-4E09-BC08-969992E1035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CFEA6D0-5719-4207-89AB-D85DFE2DCD5C}"/>
              </a:ext>
            </a:extLst>
          </p:cNvPr>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26525673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483021-A7DA-4C2C-9340-FA276FC99D4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007825-7AA4-4C3D-8933-A73A7D6D519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EBAA9F2-FFC0-4808-BD06-7E1F36877A9E}"/>
              </a:ext>
            </a:extLst>
          </p:cNvPr>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5" name="页脚占位符 4">
            <a:extLst>
              <a:ext uri="{FF2B5EF4-FFF2-40B4-BE49-F238E27FC236}">
                <a16:creationId xmlns:a16="http://schemas.microsoft.com/office/drawing/2014/main" id="{3670AC07-B4FB-40BB-8E25-E15E8928D35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D48EB93-5BD8-45BF-9F27-2D3D48A9A767}"/>
              </a:ext>
            </a:extLst>
          </p:cNvPr>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287806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22E6691-7FCD-4929-B6D4-4C36E30E78F7}" type="slidenum">
              <a:rPr lang="zh-CN" altLang="en-US" smtClean="0"/>
              <a:t>‹#›</a:t>
            </a:fld>
            <a:endParaRPr lang="zh-CN" alt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1822802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4112621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3017304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293BC9B-852D-45D4-966E-04F51F93129C}" type="datetimeFigureOut">
              <a:rPr lang="zh-CN" altLang="en-US" smtClean="0"/>
              <a:t>2019/4/18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3995452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E293BC9B-852D-45D4-966E-04F51F93129C}" type="datetimeFigureOut">
              <a:rPr lang="zh-CN" altLang="en-US" smtClean="0"/>
              <a:t>2019/4/18</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zh-CN"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318823862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E293BC9B-852D-45D4-966E-04F51F93129C}" type="datetimeFigureOut">
              <a:rPr lang="zh-CN" altLang="en-US" smtClean="0"/>
              <a:t>2019/4/18</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zh-CN"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252260773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E293BC9B-852D-45D4-966E-04F51F93129C}" type="datetimeFigureOut">
              <a:rPr lang="zh-CN" altLang="en-US" smtClean="0"/>
              <a:t>2019/4/18</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zh-CN"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84627726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E293BC9B-852D-45D4-966E-04F51F93129C}" type="datetimeFigureOut">
              <a:rPr lang="zh-CN" altLang="en-US" smtClean="0"/>
              <a:t>2019/4/18</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zh-CN"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148464062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83F2F5C-E664-4830-A521-22E282F286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9D1C71D-51C1-483D-8D8F-AC0D8A1D5B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642CD5C-CE33-466E-A47A-3F38B541F6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93BC9B-852D-45D4-966E-04F51F93129C}" type="datetimeFigureOut">
              <a:rPr lang="zh-CN" altLang="en-US" smtClean="0"/>
              <a:t>2019/4/18</a:t>
            </a:fld>
            <a:endParaRPr lang="zh-CN" altLang="en-US"/>
          </a:p>
        </p:txBody>
      </p:sp>
      <p:sp>
        <p:nvSpPr>
          <p:cNvPr id="5" name="页脚占位符 4">
            <a:extLst>
              <a:ext uri="{FF2B5EF4-FFF2-40B4-BE49-F238E27FC236}">
                <a16:creationId xmlns:a16="http://schemas.microsoft.com/office/drawing/2014/main" id="{378746E4-EDED-4F39-ADF5-9CF0D7EDA6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F1DA40A-3ACA-41FD-9DE5-0C17EA4030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2E6691-7FCD-4929-B6D4-4C36E30E78F7}" type="slidenum">
              <a:rPr lang="zh-CN" altLang="en-US" smtClean="0"/>
              <a:t>‹#›</a:t>
            </a:fld>
            <a:endParaRPr lang="zh-CN" altLang="en-US"/>
          </a:p>
        </p:txBody>
      </p:sp>
    </p:spTree>
    <p:extLst>
      <p:ext uri="{BB962C8B-B14F-4D97-AF65-F5344CB8AC3E}">
        <p14:creationId xmlns:p14="http://schemas.microsoft.com/office/powerpoint/2010/main" val="3484941344"/>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6.xml"/><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Layout" Target="../slideLayouts/slideLayout46.xml"/></Relationships>
</file>

<file path=ppt/slides/_rels/slide5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46.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19C157-DE92-47AC-9BA8-6D76F9C01B5F}"/>
              </a:ext>
            </a:extLst>
          </p:cNvPr>
          <p:cNvSpPr>
            <a:spLocks noGrp="1"/>
          </p:cNvSpPr>
          <p:nvPr>
            <p:ph type="ctrTitle"/>
          </p:nvPr>
        </p:nvSpPr>
        <p:spPr/>
        <p:txBody>
          <a:bodyPr/>
          <a:lstStyle/>
          <a:p>
            <a:r>
              <a:rPr lang="en-US" altLang="zh-CN" dirty="0">
                <a:latin typeface="Algerian" panose="04020705040A02060702" pitchFamily="82" charset="0"/>
              </a:rPr>
              <a:t>CS 4235 FINAL REVIEW</a:t>
            </a:r>
            <a:endParaRPr lang="zh-CN" altLang="en-US" dirty="0">
              <a:latin typeface="Algerian" panose="04020705040A02060702" pitchFamily="82" charset="0"/>
            </a:endParaRPr>
          </a:p>
        </p:txBody>
      </p:sp>
      <p:sp>
        <p:nvSpPr>
          <p:cNvPr id="3" name="副标题 2">
            <a:extLst>
              <a:ext uri="{FF2B5EF4-FFF2-40B4-BE49-F238E27FC236}">
                <a16:creationId xmlns:a16="http://schemas.microsoft.com/office/drawing/2014/main" id="{7B92F104-7658-4FA1-924C-1CE4ACDABEB3}"/>
              </a:ext>
            </a:extLst>
          </p:cNvPr>
          <p:cNvSpPr>
            <a:spLocks noGrp="1"/>
          </p:cNvSpPr>
          <p:nvPr>
            <p:ph type="subTitle" idx="1"/>
          </p:nvPr>
        </p:nvSpPr>
        <p:spPr>
          <a:xfrm>
            <a:off x="1524000" y="4114800"/>
            <a:ext cx="9144000" cy="1143000"/>
          </a:xfrm>
        </p:spPr>
        <p:txBody>
          <a:bodyPr/>
          <a:lstStyle/>
          <a:p>
            <a:r>
              <a:rPr lang="en-US" altLang="zh-CN" dirty="0"/>
              <a:t>2019-04-18</a:t>
            </a:r>
            <a:endParaRPr lang="zh-CN" altLang="en-US" dirty="0"/>
          </a:p>
        </p:txBody>
      </p:sp>
    </p:spTree>
    <p:extLst>
      <p:ext uri="{BB962C8B-B14F-4D97-AF65-F5344CB8AC3E}">
        <p14:creationId xmlns:p14="http://schemas.microsoft.com/office/powerpoint/2010/main" val="690908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6A92E-C1C6-4BA6-A996-78C79C886E02}"/>
              </a:ext>
            </a:extLst>
          </p:cNvPr>
          <p:cNvSpPr>
            <a:spLocks noGrp="1"/>
          </p:cNvSpPr>
          <p:nvPr>
            <p:ph type="title"/>
          </p:nvPr>
        </p:nvSpPr>
        <p:spPr/>
        <p:txBody>
          <a:bodyPr/>
          <a:lstStyle/>
          <a:p>
            <a:r>
              <a:rPr lang="en-US" altLang="zh-CN" dirty="0"/>
              <a:t>Intrusion Detection</a:t>
            </a:r>
            <a:br>
              <a:rPr lang="en-US" altLang="zh-CN" dirty="0"/>
            </a:br>
            <a:r>
              <a:rPr lang="en-US" altLang="zh-CN" dirty="0"/>
              <a:t>Honeypot Classification</a:t>
            </a:r>
            <a:endParaRPr lang="zh-CN" altLang="en-US" dirty="0"/>
          </a:p>
        </p:txBody>
      </p:sp>
      <p:sp>
        <p:nvSpPr>
          <p:cNvPr id="3" name="内容占位符 2">
            <a:extLst>
              <a:ext uri="{FF2B5EF4-FFF2-40B4-BE49-F238E27FC236}">
                <a16:creationId xmlns:a16="http://schemas.microsoft.com/office/drawing/2014/main" id="{7BF48615-64DC-4E77-BFD9-07C9B252123F}"/>
              </a:ext>
            </a:extLst>
          </p:cNvPr>
          <p:cNvSpPr>
            <a:spLocks noGrp="1"/>
          </p:cNvSpPr>
          <p:nvPr>
            <p:ph idx="1"/>
          </p:nvPr>
        </p:nvSpPr>
        <p:spPr/>
        <p:txBody>
          <a:bodyPr>
            <a:normAutofit lnSpcReduction="10000"/>
          </a:bodyPr>
          <a:lstStyle/>
          <a:p>
            <a:r>
              <a:rPr lang="en-US" altLang="zh-CN" dirty="0"/>
              <a:t>Low interaction honeypot</a:t>
            </a:r>
          </a:p>
          <a:p>
            <a:pPr lvl="1"/>
            <a:r>
              <a:rPr lang="en-US" altLang="zh-CN" dirty="0"/>
              <a:t>Emulates particular IT services or systems well enough to provide a realistic initial interaction, but </a:t>
            </a:r>
            <a:r>
              <a:rPr lang="en-US" altLang="zh-CN" dirty="0">
                <a:solidFill>
                  <a:srgbClr val="CC3399"/>
                </a:solidFill>
              </a:rPr>
              <a:t>does not execute a full version of those services or systems.</a:t>
            </a:r>
          </a:p>
          <a:p>
            <a:pPr lvl="1"/>
            <a:r>
              <a:rPr lang="en-US" altLang="zh-CN" dirty="0">
                <a:solidFill>
                  <a:srgbClr val="CC3399"/>
                </a:solidFill>
              </a:rPr>
              <a:t>Less realistic target</a:t>
            </a:r>
            <a:r>
              <a:rPr lang="en-US" altLang="zh-CN" dirty="0"/>
              <a:t> for an attacker. But often sufficient for use as a component of a distributed IDS to warn of imminent attack.</a:t>
            </a:r>
          </a:p>
          <a:p>
            <a:r>
              <a:rPr lang="en-US" altLang="zh-CN" dirty="0"/>
              <a:t>High interaction honeypot</a:t>
            </a:r>
          </a:p>
          <a:p>
            <a:pPr lvl="1"/>
            <a:r>
              <a:rPr lang="en-US" altLang="zh-CN" dirty="0">
                <a:solidFill>
                  <a:srgbClr val="CC3399"/>
                </a:solidFill>
              </a:rPr>
              <a:t>A real system, with a full operating system, services and applications</a:t>
            </a:r>
            <a:r>
              <a:rPr lang="en-US" altLang="zh-CN" dirty="0"/>
              <a:t>, which are instrumented and deployed where they can be accessed by attackers.</a:t>
            </a:r>
          </a:p>
          <a:p>
            <a:pPr lvl="1"/>
            <a:r>
              <a:rPr lang="en-US" altLang="zh-CN" dirty="0">
                <a:solidFill>
                  <a:srgbClr val="CC3399"/>
                </a:solidFill>
              </a:rPr>
              <a:t>More realistic target </a:t>
            </a:r>
            <a:r>
              <a:rPr lang="en-US" altLang="zh-CN" dirty="0"/>
              <a:t>that may occupy an attacker for an extended period. However, it requires significantly more resources.</a:t>
            </a:r>
          </a:p>
        </p:txBody>
      </p:sp>
      <p:pic>
        <p:nvPicPr>
          <p:cNvPr id="4" name="图片 3">
            <a:extLst>
              <a:ext uri="{FF2B5EF4-FFF2-40B4-BE49-F238E27FC236}">
                <a16:creationId xmlns:a16="http://schemas.microsoft.com/office/drawing/2014/main" id="{C85531E5-751C-4111-BC41-93981777CE3F}"/>
              </a:ext>
            </a:extLst>
          </p:cNvPr>
          <p:cNvPicPr>
            <a:picLocks noChangeAspect="1"/>
          </p:cNvPicPr>
          <p:nvPr/>
        </p:nvPicPr>
        <p:blipFill rotWithShape="1">
          <a:blip r:embed="rId2"/>
          <a:srcRect l="53516" t="31667" r="19609" b="15833"/>
          <a:stretch/>
        </p:blipFill>
        <p:spPr>
          <a:xfrm>
            <a:off x="9525000" y="365125"/>
            <a:ext cx="1628776" cy="1789760"/>
          </a:xfrm>
          <a:prstGeom prst="rect">
            <a:avLst/>
          </a:prstGeom>
        </p:spPr>
      </p:pic>
    </p:spTree>
    <p:extLst>
      <p:ext uri="{BB962C8B-B14F-4D97-AF65-F5344CB8AC3E}">
        <p14:creationId xmlns:p14="http://schemas.microsoft.com/office/powerpoint/2010/main" val="1709152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A9611F-BDF7-4C68-A54C-B8665E1113D3}"/>
              </a:ext>
            </a:extLst>
          </p:cNvPr>
          <p:cNvSpPr>
            <a:spLocks noGrp="1"/>
          </p:cNvSpPr>
          <p:nvPr>
            <p:ph type="title"/>
          </p:nvPr>
        </p:nvSpPr>
        <p:spPr/>
        <p:txBody>
          <a:bodyPr/>
          <a:lstStyle/>
          <a:p>
            <a:r>
              <a:rPr lang="en-US" altLang="zh-CN" dirty="0"/>
              <a:t>Intrusion Detection</a:t>
            </a:r>
            <a:br>
              <a:rPr lang="en-US" altLang="zh-CN" dirty="0"/>
            </a:br>
            <a:r>
              <a:rPr lang="en-US" altLang="zh-CN" dirty="0"/>
              <a:t>Evaluating IDS</a:t>
            </a:r>
            <a:endParaRPr lang="zh-CN" altLang="en-US" dirty="0"/>
          </a:p>
        </p:txBody>
      </p:sp>
      <p:sp>
        <p:nvSpPr>
          <p:cNvPr id="3" name="内容占位符 2">
            <a:extLst>
              <a:ext uri="{FF2B5EF4-FFF2-40B4-BE49-F238E27FC236}">
                <a16:creationId xmlns:a16="http://schemas.microsoft.com/office/drawing/2014/main" id="{1E88D49B-EC45-4C69-B803-16C0611E2F34}"/>
              </a:ext>
            </a:extLst>
          </p:cNvPr>
          <p:cNvSpPr>
            <a:spLocks noGrp="1"/>
          </p:cNvSpPr>
          <p:nvPr>
            <p:ph idx="1"/>
          </p:nvPr>
        </p:nvSpPr>
        <p:spPr/>
        <p:txBody>
          <a:bodyPr>
            <a:normAutofit lnSpcReduction="10000"/>
          </a:bodyPr>
          <a:lstStyle/>
          <a:p>
            <a:r>
              <a:rPr lang="en-US" altLang="zh-CN" dirty="0"/>
              <a:t>True Positive (TP) rate (Detection rate)</a:t>
            </a:r>
          </a:p>
          <a:p>
            <a:pPr lvl="1"/>
            <a:r>
              <a:rPr lang="en-US" altLang="zh-CN" dirty="0"/>
              <a:t>Given that there is an intrusion, how likely will the IDS correct output an alert.</a:t>
            </a:r>
          </a:p>
          <a:p>
            <a:pPr lvl="1"/>
            <a:r>
              <a:rPr lang="en-US" altLang="zh-CN" dirty="0"/>
              <a:t>False Negative rate: FN = 1-TP</a:t>
            </a:r>
          </a:p>
          <a:p>
            <a:r>
              <a:rPr lang="en-US" altLang="zh-CN" dirty="0"/>
              <a:t>False Positive (FP) rate (False alarm rate)</a:t>
            </a:r>
          </a:p>
          <a:p>
            <a:pPr lvl="1"/>
            <a:r>
              <a:rPr lang="en-US" altLang="zh-CN" dirty="0"/>
              <a:t>Given that there is no intrusion, how likely is the IDS to falsely output an alert.</a:t>
            </a:r>
          </a:p>
          <a:p>
            <a:pPr lvl="1"/>
            <a:r>
              <a:rPr lang="en-US" altLang="zh-CN" dirty="0"/>
              <a:t>True Negative rate: TN = 1-FP</a:t>
            </a:r>
          </a:p>
          <a:p>
            <a:r>
              <a:rPr lang="en-US" altLang="zh-CN" dirty="0"/>
              <a:t>Bayesian detection rate</a:t>
            </a:r>
          </a:p>
          <a:p>
            <a:pPr lvl="1"/>
            <a:r>
              <a:rPr lang="en-US" altLang="zh-CN" dirty="0"/>
              <a:t>Given that the IDS produces an alert, how likely is it that an intrusion actually occurs.</a:t>
            </a:r>
          </a:p>
          <a:p>
            <a:endParaRPr lang="zh-CN" altLang="en-US" dirty="0"/>
          </a:p>
        </p:txBody>
      </p:sp>
    </p:spTree>
    <p:extLst>
      <p:ext uri="{BB962C8B-B14F-4D97-AF65-F5344CB8AC3E}">
        <p14:creationId xmlns:p14="http://schemas.microsoft.com/office/powerpoint/2010/main" val="1838757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FBB533-9209-49E0-B920-2BC96993A771}"/>
              </a:ext>
            </a:extLst>
          </p:cNvPr>
          <p:cNvSpPr>
            <a:spLocks noGrp="1"/>
          </p:cNvSpPr>
          <p:nvPr>
            <p:ph type="title"/>
          </p:nvPr>
        </p:nvSpPr>
        <p:spPr/>
        <p:txBody>
          <a:bodyPr/>
          <a:lstStyle/>
          <a:p>
            <a:r>
              <a:rPr lang="en-US" altLang="zh-CN" dirty="0"/>
              <a:t>Intrusion Detection</a:t>
            </a:r>
            <a:br>
              <a:rPr lang="en-US" altLang="zh-CN" dirty="0"/>
            </a:br>
            <a:r>
              <a:rPr lang="en-US" altLang="zh-CN" dirty="0"/>
              <a:t>Intrusion Prevention Systems (IPS)</a:t>
            </a:r>
            <a:endParaRPr lang="zh-CN" altLang="en-US" dirty="0"/>
          </a:p>
        </p:txBody>
      </p:sp>
      <p:sp>
        <p:nvSpPr>
          <p:cNvPr id="3" name="内容占位符 2">
            <a:extLst>
              <a:ext uri="{FF2B5EF4-FFF2-40B4-BE49-F238E27FC236}">
                <a16:creationId xmlns:a16="http://schemas.microsoft.com/office/drawing/2014/main" id="{B4E69532-D187-497D-A1D2-4DE7D2343033}"/>
              </a:ext>
            </a:extLst>
          </p:cNvPr>
          <p:cNvSpPr>
            <a:spLocks noGrp="1"/>
          </p:cNvSpPr>
          <p:nvPr>
            <p:ph idx="1"/>
          </p:nvPr>
        </p:nvSpPr>
        <p:spPr/>
        <p:txBody>
          <a:bodyPr/>
          <a:lstStyle/>
          <a:p>
            <a:r>
              <a:rPr lang="en-US" altLang="zh-CN" dirty="0"/>
              <a:t>Is an extension of an IDS that includes the capability to attempt to block or prevent detected malicious activity.</a:t>
            </a:r>
            <a:endParaRPr lang="zh-CN" altLang="en-US" dirty="0"/>
          </a:p>
        </p:txBody>
      </p:sp>
    </p:spTree>
    <p:extLst>
      <p:ext uri="{BB962C8B-B14F-4D97-AF65-F5344CB8AC3E}">
        <p14:creationId xmlns:p14="http://schemas.microsoft.com/office/powerpoint/2010/main" val="3182053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77060-E0B4-4FB2-8C3A-071B0F57779B}"/>
              </a:ext>
            </a:extLst>
          </p:cNvPr>
          <p:cNvSpPr>
            <a:spLocks noGrp="1"/>
          </p:cNvSpPr>
          <p:nvPr>
            <p:ph type="title"/>
          </p:nvPr>
        </p:nvSpPr>
        <p:spPr/>
        <p:txBody>
          <a:bodyPr/>
          <a:lstStyle/>
          <a:p>
            <a:r>
              <a:rPr lang="en-US" altLang="zh-CN" dirty="0"/>
              <a:t>Intrusion Detection</a:t>
            </a:r>
            <a:endParaRPr lang="zh-CN" altLang="en-US" dirty="0"/>
          </a:p>
        </p:txBody>
      </p:sp>
      <p:sp>
        <p:nvSpPr>
          <p:cNvPr id="3" name="内容占位符 2">
            <a:extLst>
              <a:ext uri="{FF2B5EF4-FFF2-40B4-BE49-F238E27FC236}">
                <a16:creationId xmlns:a16="http://schemas.microsoft.com/office/drawing/2014/main" id="{F279CC26-833E-4AC1-B3A5-31C57828D15F}"/>
              </a:ext>
            </a:extLst>
          </p:cNvPr>
          <p:cNvSpPr>
            <a:spLocks noGrp="1"/>
          </p:cNvSpPr>
          <p:nvPr>
            <p:ph idx="1"/>
          </p:nvPr>
        </p:nvSpPr>
        <p:spPr/>
        <p:txBody>
          <a:bodyPr/>
          <a:lstStyle/>
          <a:p>
            <a:r>
              <a:rPr lang="en-US" altLang="zh-CN" dirty="0"/>
              <a:t>Mathematical Attacks</a:t>
            </a:r>
          </a:p>
          <a:p>
            <a:pPr lvl="1"/>
            <a:r>
              <a:rPr lang="en-US" altLang="zh-CN" dirty="0"/>
              <a:t>A mathematical attack involves the use of computation based on the mathematical properties of the encryption algorithm to attempt to decrypt data.</a:t>
            </a:r>
          </a:p>
          <a:p>
            <a:r>
              <a:rPr lang="en-US" altLang="zh-CN" dirty="0"/>
              <a:t>Timing Attack</a:t>
            </a:r>
          </a:p>
          <a:p>
            <a:pPr lvl="1"/>
            <a:r>
              <a:rPr lang="en-US" altLang="zh-CN" dirty="0"/>
              <a:t>The attacker attempts to compromise a cryptosystem by analyzing the time taken to execute cryptographic algorithms. Every logical operation in a computer takes time to execute, and the time can differ based on the input. With precise measurements of the time for each operation, an attacker can work backwards to the input.</a:t>
            </a:r>
          </a:p>
        </p:txBody>
      </p:sp>
    </p:spTree>
    <p:extLst>
      <p:ext uri="{BB962C8B-B14F-4D97-AF65-F5344CB8AC3E}">
        <p14:creationId xmlns:p14="http://schemas.microsoft.com/office/powerpoint/2010/main" val="3186686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62DC49-5D73-4A6F-B302-B94638F620D5}"/>
              </a:ext>
            </a:extLst>
          </p:cNvPr>
          <p:cNvSpPr>
            <a:spLocks noGrp="1"/>
          </p:cNvSpPr>
          <p:nvPr>
            <p:ph type="title"/>
          </p:nvPr>
        </p:nvSpPr>
        <p:spPr/>
        <p:txBody>
          <a:bodyPr/>
          <a:lstStyle/>
          <a:p>
            <a:r>
              <a:rPr lang="en-US" altLang="zh-CN" dirty="0"/>
              <a:t>Cryptography</a:t>
            </a:r>
            <a:br>
              <a:rPr lang="en-US" altLang="zh-CN" dirty="0"/>
            </a:br>
            <a:r>
              <a:rPr lang="en-US" altLang="zh-CN" dirty="0"/>
              <a:t>Ciphertext-only Attack </a:t>
            </a:r>
            <a:endParaRPr lang="zh-CN" altLang="en-US" dirty="0"/>
          </a:p>
        </p:txBody>
      </p:sp>
      <p:sp>
        <p:nvSpPr>
          <p:cNvPr id="3" name="内容占位符 2">
            <a:extLst>
              <a:ext uri="{FF2B5EF4-FFF2-40B4-BE49-F238E27FC236}">
                <a16:creationId xmlns:a16="http://schemas.microsoft.com/office/drawing/2014/main" id="{85896721-479E-4573-A7E5-0E8BD4A1DBA5}"/>
              </a:ext>
            </a:extLst>
          </p:cNvPr>
          <p:cNvSpPr>
            <a:spLocks noGrp="1"/>
          </p:cNvSpPr>
          <p:nvPr>
            <p:ph idx="1"/>
          </p:nvPr>
        </p:nvSpPr>
        <p:spPr>
          <a:xfrm>
            <a:off x="838200" y="1825624"/>
            <a:ext cx="10515600" cy="4860925"/>
          </a:xfrm>
        </p:spPr>
        <p:txBody>
          <a:bodyPr>
            <a:normAutofit/>
          </a:bodyPr>
          <a:lstStyle/>
          <a:p>
            <a:r>
              <a:rPr lang="en-US" altLang="zh-CN" dirty="0"/>
              <a:t>An attack model for cryptanalysis where the attacker is assumed to have access only to a set of ciphertexts. </a:t>
            </a:r>
          </a:p>
          <a:p>
            <a:r>
              <a:rPr lang="en-US" altLang="zh-CN" dirty="0"/>
              <a:t>The attack is completely successful if the corresponding plaintexts can be deduced, or even better, the key.</a:t>
            </a:r>
          </a:p>
          <a:p>
            <a:r>
              <a:rPr lang="en-US" altLang="zh-CN" dirty="0"/>
              <a:t>While the attacker has no channel providing access to the plaintext prior to encryption, in all practical ciphertext-only attacks, the attacker still has some knowledge of the plaintext. For instance, the attacker might know the language in which the plaintext is written or the expected statistical distribution of characters in the plaintext. </a:t>
            </a:r>
          </a:p>
          <a:p>
            <a:r>
              <a:rPr lang="en-US" altLang="zh-CN" dirty="0">
                <a:solidFill>
                  <a:srgbClr val="CC3399"/>
                </a:solidFill>
              </a:rPr>
              <a:t>Is the easiest to defend against </a:t>
            </a:r>
            <a:r>
              <a:rPr lang="en-US" altLang="zh-CN" dirty="0"/>
              <a:t>-&gt; confusion and diffusion</a:t>
            </a:r>
            <a:endParaRPr lang="zh-CN" altLang="en-US" dirty="0"/>
          </a:p>
        </p:txBody>
      </p:sp>
    </p:spTree>
    <p:extLst>
      <p:ext uri="{BB962C8B-B14F-4D97-AF65-F5344CB8AC3E}">
        <p14:creationId xmlns:p14="http://schemas.microsoft.com/office/powerpoint/2010/main" val="914475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48D2C9-06CE-4CCA-9A5D-E1E41108AEFC}"/>
              </a:ext>
            </a:extLst>
          </p:cNvPr>
          <p:cNvSpPr>
            <a:spLocks noGrp="1"/>
          </p:cNvSpPr>
          <p:nvPr>
            <p:ph type="title"/>
          </p:nvPr>
        </p:nvSpPr>
        <p:spPr/>
        <p:txBody>
          <a:bodyPr/>
          <a:lstStyle/>
          <a:p>
            <a:r>
              <a:rPr lang="en-US" altLang="zh-CN" dirty="0"/>
              <a:t>Cryptography</a:t>
            </a:r>
            <a:br>
              <a:rPr lang="en-US" altLang="zh-CN" dirty="0"/>
            </a:br>
            <a:r>
              <a:rPr lang="en-US" altLang="zh-CN" dirty="0"/>
              <a:t>Symmetric and Asymmetric Encryption</a:t>
            </a:r>
            <a:endParaRPr lang="zh-CN" altLang="en-US" dirty="0"/>
          </a:p>
        </p:txBody>
      </p:sp>
      <p:sp>
        <p:nvSpPr>
          <p:cNvPr id="3" name="内容占位符 2">
            <a:extLst>
              <a:ext uri="{FF2B5EF4-FFF2-40B4-BE49-F238E27FC236}">
                <a16:creationId xmlns:a16="http://schemas.microsoft.com/office/drawing/2014/main" id="{BE6309AB-4845-45F4-B5ED-E4FF9567910D}"/>
              </a:ext>
            </a:extLst>
          </p:cNvPr>
          <p:cNvSpPr>
            <a:spLocks noGrp="1"/>
          </p:cNvSpPr>
          <p:nvPr>
            <p:ph idx="1"/>
          </p:nvPr>
        </p:nvSpPr>
        <p:spPr>
          <a:xfrm>
            <a:off x="838200" y="1942704"/>
            <a:ext cx="10982325" cy="1943495"/>
          </a:xfrm>
        </p:spPr>
        <p:txBody>
          <a:bodyPr>
            <a:normAutofit/>
          </a:bodyPr>
          <a:lstStyle/>
          <a:p>
            <a:r>
              <a:rPr lang="en-US" altLang="zh-CN" dirty="0"/>
              <a:t>Symmetric:</a:t>
            </a:r>
          </a:p>
          <a:p>
            <a:pPr lvl="1"/>
            <a:r>
              <a:rPr lang="en-US" altLang="zh-CN" dirty="0"/>
              <a:t>And old and best-known technique. Involves only one secret key to cipher and decipher information.</a:t>
            </a:r>
          </a:p>
          <a:p>
            <a:pPr lvl="1"/>
            <a:r>
              <a:rPr lang="en-US" altLang="zh-CN" dirty="0"/>
              <a:t>Main disadvantage: all parties have to exchange the key used to encrypt the data before they can decrypt it.</a:t>
            </a:r>
            <a:endParaRPr lang="zh-CN" altLang="en-US" dirty="0"/>
          </a:p>
        </p:txBody>
      </p:sp>
      <p:pic>
        <p:nvPicPr>
          <p:cNvPr id="1026" name="Picture 2" descr="Symmetric Encryption">
            <a:extLst>
              <a:ext uri="{FF2B5EF4-FFF2-40B4-BE49-F238E27FC236}">
                <a16:creationId xmlns:a16="http://schemas.microsoft.com/office/drawing/2014/main" id="{E0846153-9509-47F0-892D-42C6F20BDD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0" y="3602038"/>
            <a:ext cx="5621063" cy="3071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034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5C5875-595F-4851-8FD2-FF773F6ADEEF}"/>
              </a:ext>
            </a:extLst>
          </p:cNvPr>
          <p:cNvSpPr>
            <a:spLocks noGrp="1"/>
          </p:cNvSpPr>
          <p:nvPr>
            <p:ph type="title"/>
          </p:nvPr>
        </p:nvSpPr>
        <p:spPr>
          <a:xfrm>
            <a:off x="838199" y="298450"/>
            <a:ext cx="10515600" cy="1325563"/>
          </a:xfrm>
        </p:spPr>
        <p:txBody>
          <a:bodyPr/>
          <a:lstStyle/>
          <a:p>
            <a:r>
              <a:rPr lang="en-US" altLang="zh-CN" dirty="0"/>
              <a:t>Cryptography</a:t>
            </a:r>
            <a:br>
              <a:rPr lang="en-US" altLang="zh-CN" dirty="0"/>
            </a:br>
            <a:r>
              <a:rPr lang="en-US" altLang="zh-CN" dirty="0"/>
              <a:t>Symmetric and Asymmetric Encryption</a:t>
            </a:r>
            <a:endParaRPr lang="zh-CN" altLang="en-US" dirty="0"/>
          </a:p>
        </p:txBody>
      </p:sp>
      <p:sp>
        <p:nvSpPr>
          <p:cNvPr id="3" name="内容占位符 2">
            <a:extLst>
              <a:ext uri="{FF2B5EF4-FFF2-40B4-BE49-F238E27FC236}">
                <a16:creationId xmlns:a16="http://schemas.microsoft.com/office/drawing/2014/main" id="{CB7458B6-F600-4495-930F-A681E04A67F0}"/>
              </a:ext>
            </a:extLst>
          </p:cNvPr>
          <p:cNvSpPr>
            <a:spLocks noGrp="1"/>
          </p:cNvSpPr>
          <p:nvPr>
            <p:ph idx="1"/>
          </p:nvPr>
        </p:nvSpPr>
        <p:spPr>
          <a:xfrm>
            <a:off x="838199" y="1787525"/>
            <a:ext cx="10687051" cy="2241550"/>
          </a:xfrm>
        </p:spPr>
        <p:txBody>
          <a:bodyPr>
            <a:normAutofit lnSpcReduction="10000"/>
          </a:bodyPr>
          <a:lstStyle/>
          <a:p>
            <a:r>
              <a:rPr lang="en-US" altLang="zh-CN" dirty="0"/>
              <a:t>Asymmetric:</a:t>
            </a:r>
          </a:p>
          <a:p>
            <a:pPr lvl="1"/>
            <a:r>
              <a:rPr lang="en-US" altLang="zh-CN" dirty="0"/>
              <a:t>Also known as public key cryptography, relatively new method.</a:t>
            </a:r>
          </a:p>
          <a:p>
            <a:pPr lvl="1"/>
            <a:r>
              <a:rPr lang="en-US" altLang="zh-CN" dirty="0"/>
              <a:t>A public key is made freely available to anyone who might want to send you a message. The private key is kept a secret so that you can only know.</a:t>
            </a:r>
          </a:p>
          <a:p>
            <a:pPr lvl="1"/>
            <a:r>
              <a:rPr lang="en-US" altLang="zh-CN" dirty="0"/>
              <a:t>Public for encryption, private for decryption; Private for signing and public for verification.</a:t>
            </a:r>
            <a:endParaRPr lang="zh-CN" altLang="en-US" dirty="0"/>
          </a:p>
        </p:txBody>
      </p:sp>
      <p:pic>
        <p:nvPicPr>
          <p:cNvPr id="2050" name="Picture 2" descr="Asymmetric Encryption">
            <a:extLst>
              <a:ext uri="{FF2B5EF4-FFF2-40B4-BE49-F238E27FC236}">
                <a16:creationId xmlns:a16="http://schemas.microsoft.com/office/drawing/2014/main" id="{99E1A85D-A507-464D-88DB-6A48A2CAB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705" y="3853818"/>
            <a:ext cx="5429195" cy="296695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C1F6A71C-A354-4189-B2B7-C00D5FC3E21E}"/>
              </a:ext>
            </a:extLst>
          </p:cNvPr>
          <p:cNvPicPr>
            <a:picLocks noChangeAspect="1"/>
          </p:cNvPicPr>
          <p:nvPr/>
        </p:nvPicPr>
        <p:blipFill rotWithShape="1">
          <a:blip r:embed="rId3"/>
          <a:srcRect l="14766" t="33750" r="19609" b="9305"/>
          <a:stretch/>
        </p:blipFill>
        <p:spPr>
          <a:xfrm>
            <a:off x="6003075" y="3853818"/>
            <a:ext cx="5941219" cy="2899882"/>
          </a:xfrm>
          <a:prstGeom prst="rect">
            <a:avLst/>
          </a:prstGeom>
        </p:spPr>
      </p:pic>
    </p:spTree>
    <p:extLst>
      <p:ext uri="{BB962C8B-B14F-4D97-AF65-F5344CB8AC3E}">
        <p14:creationId xmlns:p14="http://schemas.microsoft.com/office/powerpoint/2010/main" val="93646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7AF0A-007B-4637-B271-B0D2050896C7}"/>
              </a:ext>
            </a:extLst>
          </p:cNvPr>
          <p:cNvSpPr>
            <a:spLocks noGrp="1"/>
          </p:cNvSpPr>
          <p:nvPr>
            <p:ph type="title"/>
          </p:nvPr>
        </p:nvSpPr>
        <p:spPr/>
        <p:txBody>
          <a:bodyPr/>
          <a:lstStyle/>
          <a:p>
            <a:r>
              <a:rPr lang="en-US" altLang="zh-CN" dirty="0"/>
              <a:t>Cryptography</a:t>
            </a:r>
            <a:br>
              <a:rPr lang="en-US" altLang="zh-CN" dirty="0"/>
            </a:br>
            <a:r>
              <a:rPr lang="en-US" altLang="zh-CN" dirty="0"/>
              <a:t>Symmetric and Asymmetric Encryption</a:t>
            </a:r>
            <a:endParaRPr lang="zh-CN" altLang="en-US" dirty="0"/>
          </a:p>
        </p:txBody>
      </p:sp>
      <p:sp>
        <p:nvSpPr>
          <p:cNvPr id="3" name="内容占位符 2">
            <a:extLst>
              <a:ext uri="{FF2B5EF4-FFF2-40B4-BE49-F238E27FC236}">
                <a16:creationId xmlns:a16="http://schemas.microsoft.com/office/drawing/2014/main" id="{884AFDCE-F7B3-4E2A-A0DF-920B1985CDD3}"/>
              </a:ext>
            </a:extLst>
          </p:cNvPr>
          <p:cNvSpPr>
            <a:spLocks noGrp="1"/>
          </p:cNvSpPr>
          <p:nvPr>
            <p:ph idx="1"/>
          </p:nvPr>
        </p:nvSpPr>
        <p:spPr/>
        <p:txBody>
          <a:bodyPr/>
          <a:lstStyle/>
          <a:p>
            <a:r>
              <a:rPr lang="en-US" altLang="zh-CN" dirty="0"/>
              <a:t>Hybrid schemes – most protocols now use both asymmetric and symmetric ciphers</a:t>
            </a:r>
          </a:p>
          <a:p>
            <a:r>
              <a:rPr lang="en-US" altLang="zh-CN" dirty="0"/>
              <a:t>Asymmetric ciphers for authentication, key exchange(management) and digital signatures.</a:t>
            </a:r>
          </a:p>
          <a:p>
            <a:r>
              <a:rPr lang="en-US" altLang="zh-CN" dirty="0"/>
              <a:t>Symmetric ciphers for encryption of data/traffic</a:t>
            </a:r>
          </a:p>
          <a:p>
            <a:pPr lvl="1"/>
            <a:r>
              <a:rPr lang="en-US" altLang="zh-CN" dirty="0"/>
              <a:t>Symmetric encryption is used primarily to provide confidentiality.</a:t>
            </a:r>
            <a:endParaRPr lang="zh-CN" altLang="en-US" dirty="0"/>
          </a:p>
        </p:txBody>
      </p:sp>
    </p:spTree>
    <p:extLst>
      <p:ext uri="{BB962C8B-B14F-4D97-AF65-F5344CB8AC3E}">
        <p14:creationId xmlns:p14="http://schemas.microsoft.com/office/powerpoint/2010/main" val="4102567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5E6E35-503A-4C69-86FC-117196CC43AE}"/>
              </a:ext>
            </a:extLst>
          </p:cNvPr>
          <p:cNvSpPr>
            <a:spLocks noGrp="1"/>
          </p:cNvSpPr>
          <p:nvPr>
            <p:ph type="title"/>
          </p:nvPr>
        </p:nvSpPr>
        <p:spPr/>
        <p:txBody>
          <a:bodyPr/>
          <a:lstStyle/>
          <a:p>
            <a:r>
              <a:rPr lang="en-US" altLang="zh-CN" dirty="0"/>
              <a:t>Cryptography</a:t>
            </a:r>
            <a:br>
              <a:rPr lang="en-US" altLang="zh-CN" dirty="0"/>
            </a:br>
            <a:r>
              <a:rPr lang="en-US" altLang="zh-CN" dirty="0"/>
              <a:t>Simple Ciphers</a:t>
            </a:r>
            <a:endParaRPr lang="zh-CN" altLang="en-US" dirty="0"/>
          </a:p>
        </p:txBody>
      </p:sp>
      <p:sp>
        <p:nvSpPr>
          <p:cNvPr id="3" name="内容占位符 2">
            <a:extLst>
              <a:ext uri="{FF2B5EF4-FFF2-40B4-BE49-F238E27FC236}">
                <a16:creationId xmlns:a16="http://schemas.microsoft.com/office/drawing/2014/main" id="{56259B48-C1DE-43E3-B5EE-B1C78E856453}"/>
              </a:ext>
            </a:extLst>
          </p:cNvPr>
          <p:cNvSpPr>
            <a:spLocks noGrp="1"/>
          </p:cNvSpPr>
          <p:nvPr>
            <p:ph idx="1"/>
          </p:nvPr>
        </p:nvSpPr>
        <p:spPr>
          <a:xfrm>
            <a:off x="838200" y="1825625"/>
            <a:ext cx="8591550" cy="4351338"/>
          </a:xfrm>
        </p:spPr>
        <p:txBody>
          <a:bodyPr>
            <a:normAutofit/>
          </a:bodyPr>
          <a:lstStyle/>
          <a:p>
            <a:r>
              <a:rPr lang="en-US" altLang="zh-CN" dirty="0"/>
              <a:t>Caesar’s cipher (shift cipher)</a:t>
            </a:r>
          </a:p>
          <a:p>
            <a:pPr lvl="1"/>
            <a:r>
              <a:rPr lang="en-US" altLang="zh-CN" dirty="0"/>
              <a:t>Shift by an offset n</a:t>
            </a:r>
          </a:p>
          <a:p>
            <a:pPr lvl="1"/>
            <a:r>
              <a:rPr lang="en-US" altLang="zh-CN" dirty="0"/>
              <a:t>Only 26 possible ways of secret coding! Brute-force attack</a:t>
            </a:r>
          </a:p>
          <a:p>
            <a:r>
              <a:rPr lang="en-US" altLang="zh-CN" dirty="0"/>
              <a:t>Monoalphabetic cipher (substitution cipher)</a:t>
            </a:r>
          </a:p>
          <a:p>
            <a:pPr lvl="1"/>
            <a:r>
              <a:rPr lang="en-US" altLang="zh-CN" dirty="0"/>
              <a:t>Arbitrary mapping of one letter to another.</a:t>
            </a:r>
          </a:p>
          <a:p>
            <a:pPr lvl="1"/>
            <a:r>
              <a:rPr lang="en-US" altLang="zh-CN" dirty="0"/>
              <a:t>Attack with statistical analysis </a:t>
            </a:r>
          </a:p>
          <a:p>
            <a:pPr marL="457200" lvl="1" indent="0">
              <a:buNone/>
            </a:pPr>
            <a:r>
              <a:rPr lang="en-US" altLang="zh-CN" dirty="0"/>
              <a:t>   of letter frequencies</a:t>
            </a:r>
          </a:p>
          <a:p>
            <a:r>
              <a:rPr lang="en-US" altLang="zh-CN" dirty="0" err="1"/>
              <a:t>Vigenere</a:t>
            </a:r>
            <a:r>
              <a:rPr lang="en-US" altLang="zh-CN" dirty="0"/>
              <a:t> Cipher</a:t>
            </a:r>
          </a:p>
          <a:p>
            <a:endParaRPr lang="en-US" altLang="zh-CN" dirty="0"/>
          </a:p>
        </p:txBody>
      </p:sp>
      <p:pic>
        <p:nvPicPr>
          <p:cNvPr id="4" name="图片 3">
            <a:extLst>
              <a:ext uri="{FF2B5EF4-FFF2-40B4-BE49-F238E27FC236}">
                <a16:creationId xmlns:a16="http://schemas.microsoft.com/office/drawing/2014/main" id="{77928757-88AD-4ABF-BB71-6E8A2C428530}"/>
              </a:ext>
            </a:extLst>
          </p:cNvPr>
          <p:cNvPicPr>
            <a:picLocks noChangeAspect="1"/>
          </p:cNvPicPr>
          <p:nvPr/>
        </p:nvPicPr>
        <p:blipFill rotWithShape="1">
          <a:blip r:embed="rId2"/>
          <a:srcRect l="21718" t="37917" r="25157" b="17084"/>
          <a:stretch/>
        </p:blipFill>
        <p:spPr>
          <a:xfrm>
            <a:off x="5800725" y="4111625"/>
            <a:ext cx="5697360" cy="2714625"/>
          </a:xfrm>
          <a:prstGeom prst="rect">
            <a:avLst/>
          </a:prstGeom>
        </p:spPr>
      </p:pic>
    </p:spTree>
    <p:extLst>
      <p:ext uri="{BB962C8B-B14F-4D97-AF65-F5344CB8AC3E}">
        <p14:creationId xmlns:p14="http://schemas.microsoft.com/office/powerpoint/2010/main" val="57378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4AE77C-4E39-4504-9DE7-AD3877BB0E3D}"/>
              </a:ext>
            </a:extLst>
          </p:cNvPr>
          <p:cNvSpPr>
            <a:spLocks noGrp="1"/>
          </p:cNvSpPr>
          <p:nvPr>
            <p:ph type="title"/>
          </p:nvPr>
        </p:nvSpPr>
        <p:spPr/>
        <p:txBody>
          <a:bodyPr/>
          <a:lstStyle/>
          <a:p>
            <a:r>
              <a:rPr lang="en-US" altLang="zh-CN" dirty="0"/>
              <a:t>Cryptography</a:t>
            </a:r>
            <a:br>
              <a:rPr lang="en-US" altLang="zh-CN" dirty="0"/>
            </a:br>
            <a:r>
              <a:rPr lang="en-US" altLang="zh-CN" dirty="0"/>
              <a:t>Hash functions</a:t>
            </a:r>
            <a:endParaRPr lang="zh-CN" altLang="en-US" dirty="0"/>
          </a:p>
        </p:txBody>
      </p:sp>
      <p:sp>
        <p:nvSpPr>
          <p:cNvPr id="3" name="内容占位符 2">
            <a:extLst>
              <a:ext uri="{FF2B5EF4-FFF2-40B4-BE49-F238E27FC236}">
                <a16:creationId xmlns:a16="http://schemas.microsoft.com/office/drawing/2014/main" id="{801D2D72-47F0-444B-A6DE-8BC97B46401E}"/>
              </a:ext>
            </a:extLst>
          </p:cNvPr>
          <p:cNvSpPr>
            <a:spLocks noGrp="1"/>
          </p:cNvSpPr>
          <p:nvPr>
            <p:ph idx="1"/>
          </p:nvPr>
        </p:nvSpPr>
        <p:spPr>
          <a:xfrm>
            <a:off x="838200" y="1857709"/>
            <a:ext cx="10515600" cy="4351338"/>
          </a:xfrm>
        </p:spPr>
        <p:txBody>
          <a:bodyPr/>
          <a:lstStyle/>
          <a:p>
            <a:r>
              <a:rPr lang="en-US" altLang="zh-CN" dirty="0"/>
              <a:t>The purpose is to produce a “fingerprint” of a file, message, or other block of data.</a:t>
            </a:r>
          </a:p>
          <a:p>
            <a:r>
              <a:rPr lang="en-US" altLang="zh-CN" b="1" dirty="0">
                <a:solidFill>
                  <a:srgbClr val="CC3399"/>
                </a:solidFill>
              </a:rPr>
              <a:t>One-way function: </a:t>
            </a:r>
            <a:r>
              <a:rPr lang="en-US" altLang="zh-CN" dirty="0"/>
              <a:t>Easy to compute H(m), but given H(m), no easy way to find m </a:t>
            </a:r>
          </a:p>
          <a:p>
            <a:r>
              <a:rPr lang="en-US" altLang="zh-CN" b="1" dirty="0">
                <a:solidFill>
                  <a:srgbClr val="CC3399"/>
                </a:solidFill>
              </a:rPr>
              <a:t>Weak collision resistant: </a:t>
            </a:r>
            <a:r>
              <a:rPr lang="en-US" altLang="zh-CN" dirty="0"/>
              <a:t>Given m1, it’s computationally infeasible to find m1 != m2, </a:t>
            </a:r>
            <a:r>
              <a:rPr lang="en-US" altLang="zh-CN" dirty="0" err="1"/>
              <a:t>s.t.</a:t>
            </a:r>
            <a:r>
              <a:rPr lang="en-US" altLang="zh-CN" dirty="0"/>
              <a:t> H(m1) = H(m2)</a:t>
            </a:r>
          </a:p>
          <a:p>
            <a:r>
              <a:rPr lang="en-US" altLang="zh-CN" b="1" dirty="0">
                <a:solidFill>
                  <a:srgbClr val="CC3399"/>
                </a:solidFill>
              </a:rPr>
              <a:t>Strong collision resistant: </a:t>
            </a:r>
            <a:r>
              <a:rPr lang="en-US" altLang="zh-CN" dirty="0"/>
              <a:t>It’s computationally infeasible to find m1 != m2, </a:t>
            </a:r>
            <a:r>
              <a:rPr lang="en-US" altLang="zh-CN" dirty="0" err="1"/>
              <a:t>s.t.</a:t>
            </a:r>
            <a:r>
              <a:rPr lang="en-US" altLang="zh-CN" dirty="0"/>
              <a:t> H(m1) = H(m2)</a:t>
            </a:r>
            <a:endParaRPr lang="zh-CN" altLang="en-US" dirty="0"/>
          </a:p>
        </p:txBody>
      </p:sp>
    </p:spTree>
    <p:extLst>
      <p:ext uri="{BB962C8B-B14F-4D97-AF65-F5344CB8AC3E}">
        <p14:creationId xmlns:p14="http://schemas.microsoft.com/office/powerpoint/2010/main" val="3522901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4DE07-3B93-49E7-B024-36F2D864DD25}"/>
              </a:ext>
            </a:extLst>
          </p:cNvPr>
          <p:cNvSpPr>
            <a:spLocks noGrp="1"/>
          </p:cNvSpPr>
          <p:nvPr>
            <p:ph type="title"/>
          </p:nvPr>
        </p:nvSpPr>
        <p:spPr/>
        <p:txBody>
          <a:bodyPr/>
          <a:lstStyle/>
          <a:p>
            <a:r>
              <a:rPr lang="en-US" altLang="zh-CN" dirty="0"/>
              <a:t>Intrusion Detection</a:t>
            </a:r>
            <a:br>
              <a:rPr lang="en-US" altLang="zh-CN" dirty="0"/>
            </a:br>
            <a:r>
              <a:rPr lang="en-US" altLang="zh-CN" dirty="0"/>
              <a:t>Intrusion Detection Systems (IDS)</a:t>
            </a:r>
            <a:endParaRPr lang="zh-CN" altLang="en-US" dirty="0"/>
          </a:p>
        </p:txBody>
      </p:sp>
      <p:sp>
        <p:nvSpPr>
          <p:cNvPr id="3" name="内容占位符 2">
            <a:extLst>
              <a:ext uri="{FF2B5EF4-FFF2-40B4-BE49-F238E27FC236}">
                <a16:creationId xmlns:a16="http://schemas.microsoft.com/office/drawing/2014/main" id="{67E41CC1-ADE5-43F8-ACBD-F061420BDE68}"/>
              </a:ext>
            </a:extLst>
          </p:cNvPr>
          <p:cNvSpPr>
            <a:spLocks noGrp="1"/>
          </p:cNvSpPr>
          <p:nvPr>
            <p:ph idx="1"/>
          </p:nvPr>
        </p:nvSpPr>
        <p:spPr/>
        <p:txBody>
          <a:bodyPr/>
          <a:lstStyle/>
          <a:p>
            <a:r>
              <a:rPr lang="en-US" altLang="zh-CN" dirty="0"/>
              <a:t>Effective in already known, less sophisticated attacks, less effective in sophisticated targeted attacks, not effective in zero-day exploits.</a:t>
            </a:r>
          </a:p>
          <a:p>
            <a:r>
              <a:rPr lang="en-US" altLang="zh-CN" dirty="0"/>
              <a:t>Primary assumptions</a:t>
            </a:r>
          </a:p>
          <a:p>
            <a:pPr lvl="1"/>
            <a:r>
              <a:rPr lang="en-US" altLang="zh-CN" dirty="0"/>
              <a:t>Normal and intrusive activities have distinct evidence. </a:t>
            </a:r>
            <a:r>
              <a:rPr lang="en-US" altLang="zh-CN" dirty="0">
                <a:solidFill>
                  <a:srgbClr val="CC3399"/>
                </a:solidFill>
              </a:rPr>
              <a:t>Behavior of the intruder differs from that of a legitimate user in ways that can be quantified.</a:t>
            </a:r>
          </a:p>
          <a:p>
            <a:r>
              <a:rPr lang="en-US" altLang="zh-CN" dirty="0"/>
              <a:t>Deployment</a:t>
            </a:r>
          </a:p>
          <a:p>
            <a:pPr lvl="1"/>
            <a:r>
              <a:rPr lang="en-US" altLang="zh-CN" dirty="0"/>
              <a:t>Host-based</a:t>
            </a:r>
          </a:p>
          <a:p>
            <a:pPr lvl="1"/>
            <a:r>
              <a:rPr lang="en-US" altLang="zh-CN" dirty="0"/>
              <a:t>Network-based</a:t>
            </a:r>
            <a:endParaRPr lang="zh-CN" altLang="en-US" dirty="0"/>
          </a:p>
        </p:txBody>
      </p:sp>
    </p:spTree>
    <p:extLst>
      <p:ext uri="{BB962C8B-B14F-4D97-AF65-F5344CB8AC3E}">
        <p14:creationId xmlns:p14="http://schemas.microsoft.com/office/powerpoint/2010/main" val="3031008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4AD4D5-7A31-4D35-A947-149456F33798}"/>
              </a:ext>
            </a:extLst>
          </p:cNvPr>
          <p:cNvSpPr>
            <a:spLocks noGrp="1"/>
          </p:cNvSpPr>
          <p:nvPr>
            <p:ph type="title"/>
          </p:nvPr>
        </p:nvSpPr>
        <p:spPr/>
        <p:txBody>
          <a:bodyPr/>
          <a:lstStyle/>
          <a:p>
            <a:r>
              <a:rPr lang="en-US" altLang="zh-CN" dirty="0"/>
              <a:t>Cryptography</a:t>
            </a:r>
            <a:br>
              <a:rPr lang="en-US" altLang="zh-CN" dirty="0"/>
            </a:br>
            <a:r>
              <a:rPr lang="en-US" altLang="zh-CN" dirty="0"/>
              <a:t>Digital Signature and Digital Envelope</a:t>
            </a:r>
            <a:endParaRPr lang="zh-CN" altLang="en-US" dirty="0"/>
          </a:p>
        </p:txBody>
      </p:sp>
      <p:sp>
        <p:nvSpPr>
          <p:cNvPr id="3" name="内容占位符 2">
            <a:extLst>
              <a:ext uri="{FF2B5EF4-FFF2-40B4-BE49-F238E27FC236}">
                <a16:creationId xmlns:a16="http://schemas.microsoft.com/office/drawing/2014/main" id="{73E8498A-864D-45FF-918D-068A35812CED}"/>
              </a:ext>
            </a:extLst>
          </p:cNvPr>
          <p:cNvSpPr>
            <a:spLocks noGrp="1"/>
          </p:cNvSpPr>
          <p:nvPr>
            <p:ph idx="1"/>
          </p:nvPr>
        </p:nvSpPr>
        <p:spPr/>
        <p:txBody>
          <a:bodyPr>
            <a:normAutofit lnSpcReduction="10000"/>
          </a:bodyPr>
          <a:lstStyle/>
          <a:p>
            <a:r>
              <a:rPr lang="en-US" altLang="zh-CN" dirty="0"/>
              <a:t>Two specific applications of computer security technology that can enhance the functionality of electronic mail.</a:t>
            </a:r>
          </a:p>
          <a:p>
            <a:r>
              <a:rPr lang="en-US" altLang="zh-CN" dirty="0"/>
              <a:t>Digital envelope is the electronic equivalent of putting your message into a sealed envelope to provide privacy and resistance to tampering.</a:t>
            </a:r>
          </a:p>
          <a:p>
            <a:r>
              <a:rPr lang="en-US" altLang="zh-CN" dirty="0"/>
              <a:t>Digital signature is the electronic equivalent of sealing the message so that the receiver has a high degree of confidence that the message really came from the purported sender and that no one has altered it.</a:t>
            </a:r>
          </a:p>
          <a:p>
            <a:r>
              <a:rPr lang="en-US" altLang="zh-CN" dirty="0"/>
              <a:t>These two security functions are </a:t>
            </a:r>
            <a:r>
              <a:rPr lang="en-US" altLang="zh-CN" dirty="0">
                <a:solidFill>
                  <a:srgbClr val="CC3399"/>
                </a:solidFill>
              </a:rPr>
              <a:t>mutually independent</a:t>
            </a:r>
            <a:r>
              <a:rPr lang="en-US" altLang="zh-CN" dirty="0"/>
              <a:t>. </a:t>
            </a:r>
            <a:r>
              <a:rPr lang="en-US" altLang="zh-CN" dirty="0">
                <a:solidFill>
                  <a:srgbClr val="CC3399"/>
                </a:solidFill>
              </a:rPr>
              <a:t>You can apply neither, either, or both</a:t>
            </a:r>
            <a:r>
              <a:rPr lang="en-US" altLang="zh-CN" dirty="0"/>
              <a:t> to a message.</a:t>
            </a:r>
            <a:endParaRPr lang="zh-CN" altLang="en-US" dirty="0"/>
          </a:p>
        </p:txBody>
      </p:sp>
    </p:spTree>
    <p:extLst>
      <p:ext uri="{BB962C8B-B14F-4D97-AF65-F5344CB8AC3E}">
        <p14:creationId xmlns:p14="http://schemas.microsoft.com/office/powerpoint/2010/main" val="3562031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14B135-8B8C-4027-BE3D-E208E832144D}"/>
              </a:ext>
            </a:extLst>
          </p:cNvPr>
          <p:cNvSpPr>
            <a:spLocks noGrp="1"/>
          </p:cNvSpPr>
          <p:nvPr>
            <p:ph type="title"/>
          </p:nvPr>
        </p:nvSpPr>
        <p:spPr/>
        <p:txBody>
          <a:bodyPr/>
          <a:lstStyle/>
          <a:p>
            <a:r>
              <a:rPr lang="en-US" altLang="zh-CN" dirty="0"/>
              <a:t>Cryptography</a:t>
            </a:r>
            <a:br>
              <a:rPr lang="en-US" altLang="zh-CN" dirty="0"/>
            </a:br>
            <a:r>
              <a:rPr lang="en-US" altLang="zh-CN" dirty="0"/>
              <a:t>Digital Signature</a:t>
            </a:r>
            <a:endParaRPr lang="zh-CN" altLang="en-US" dirty="0"/>
          </a:p>
        </p:txBody>
      </p:sp>
      <p:sp>
        <p:nvSpPr>
          <p:cNvPr id="3" name="内容占位符 2">
            <a:extLst>
              <a:ext uri="{FF2B5EF4-FFF2-40B4-BE49-F238E27FC236}">
                <a16:creationId xmlns:a16="http://schemas.microsoft.com/office/drawing/2014/main" id="{3BBE6D71-DF48-41B9-A46D-49A196AA8BE6}"/>
              </a:ext>
            </a:extLst>
          </p:cNvPr>
          <p:cNvSpPr>
            <a:spLocks noGrp="1"/>
          </p:cNvSpPr>
          <p:nvPr>
            <p:ph idx="1"/>
          </p:nvPr>
        </p:nvSpPr>
        <p:spPr>
          <a:xfrm>
            <a:off x="838200" y="2101851"/>
            <a:ext cx="10515600" cy="4032249"/>
          </a:xfrm>
        </p:spPr>
        <p:txBody>
          <a:bodyPr>
            <a:normAutofit fontScale="85000" lnSpcReduction="20000"/>
          </a:bodyPr>
          <a:lstStyle/>
          <a:p>
            <a:r>
              <a:rPr lang="en-US" altLang="zh-CN" dirty="0"/>
              <a:t>Alice digitally signs a file and send it to Bob</a:t>
            </a:r>
          </a:p>
          <a:p>
            <a:r>
              <a:rPr lang="en-US" altLang="zh-CN" dirty="0"/>
              <a:t>1) The hash value of the file content is calculated by Alice’s computer.</a:t>
            </a:r>
          </a:p>
          <a:p>
            <a:r>
              <a:rPr lang="en-US" altLang="zh-CN" dirty="0"/>
              <a:t>2) The hash value is encrypted with Alice’s PRIVATE key to create a digital signature.</a:t>
            </a:r>
          </a:p>
          <a:p>
            <a:r>
              <a:rPr lang="en-US" altLang="zh-CN" dirty="0"/>
              <a:t>3) The original file along with its digital signature are sent to Bob.</a:t>
            </a:r>
          </a:p>
          <a:p>
            <a:r>
              <a:rPr lang="en-US" altLang="zh-CN" dirty="0"/>
              <a:t>4) After Bob receives the signed message, the associated application identifies that the message has been signed. Bob’s computer will decrypt the digital signature using Alice’s PUBLIC key. And then calculate the hash of the original file. </a:t>
            </a:r>
          </a:p>
          <a:p>
            <a:r>
              <a:rPr lang="en-US" altLang="zh-CN" dirty="0"/>
              <a:t>5) Compare the hash computed from received file and the hash decrypted from Alice’s digital signature. Any difference would reveal tampering of the message.</a:t>
            </a:r>
            <a:endParaRPr lang="zh-CN" altLang="en-US" dirty="0"/>
          </a:p>
        </p:txBody>
      </p:sp>
    </p:spTree>
    <p:extLst>
      <p:ext uri="{BB962C8B-B14F-4D97-AF65-F5344CB8AC3E}">
        <p14:creationId xmlns:p14="http://schemas.microsoft.com/office/powerpoint/2010/main" val="1727937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27181-1A50-434E-8CAF-9CF0F6AB2A1E}"/>
              </a:ext>
            </a:extLst>
          </p:cNvPr>
          <p:cNvSpPr>
            <a:spLocks noGrp="1"/>
          </p:cNvSpPr>
          <p:nvPr>
            <p:ph type="title"/>
          </p:nvPr>
        </p:nvSpPr>
        <p:spPr/>
        <p:txBody>
          <a:bodyPr/>
          <a:lstStyle/>
          <a:p>
            <a:r>
              <a:rPr lang="en-US" altLang="zh-CN" dirty="0"/>
              <a:t>Cryptography</a:t>
            </a:r>
            <a:br>
              <a:rPr lang="en-US" altLang="zh-CN" dirty="0"/>
            </a:br>
            <a:r>
              <a:rPr lang="en-US" altLang="zh-CN" dirty="0"/>
              <a:t>Digital Envelope</a:t>
            </a:r>
            <a:endParaRPr lang="zh-CN" altLang="en-US" dirty="0"/>
          </a:p>
        </p:txBody>
      </p:sp>
      <p:sp>
        <p:nvSpPr>
          <p:cNvPr id="3" name="内容占位符 2">
            <a:extLst>
              <a:ext uri="{FF2B5EF4-FFF2-40B4-BE49-F238E27FC236}">
                <a16:creationId xmlns:a16="http://schemas.microsoft.com/office/drawing/2014/main" id="{D63EF14D-FF45-43F3-B336-9D2F6AD72776}"/>
              </a:ext>
            </a:extLst>
          </p:cNvPr>
          <p:cNvSpPr>
            <a:spLocks noGrp="1"/>
          </p:cNvSpPr>
          <p:nvPr>
            <p:ph idx="1"/>
          </p:nvPr>
        </p:nvSpPr>
        <p:spPr>
          <a:xfrm>
            <a:off x="838200" y="2057399"/>
            <a:ext cx="10515600" cy="3200401"/>
          </a:xfrm>
        </p:spPr>
        <p:txBody>
          <a:bodyPr>
            <a:normAutofit/>
          </a:bodyPr>
          <a:lstStyle/>
          <a:p>
            <a:r>
              <a:rPr lang="en-US" altLang="zh-CN" sz="2400" dirty="0"/>
              <a:t>Allows the user to encrypt data with the </a:t>
            </a:r>
            <a:r>
              <a:rPr lang="en-US" altLang="zh-CN" sz="2400" dirty="0">
                <a:solidFill>
                  <a:srgbClr val="CC3399"/>
                </a:solidFill>
              </a:rPr>
              <a:t>speed of secret key encryption </a:t>
            </a:r>
            <a:r>
              <a:rPr lang="en-US" altLang="zh-CN" sz="2400" dirty="0"/>
              <a:t>and the </a:t>
            </a:r>
            <a:r>
              <a:rPr lang="en-US" altLang="zh-CN" sz="2400" dirty="0">
                <a:solidFill>
                  <a:srgbClr val="CC3399"/>
                </a:solidFill>
              </a:rPr>
              <a:t>security of public key encryption</a:t>
            </a:r>
            <a:r>
              <a:rPr lang="en-US" altLang="zh-CN" sz="2400" dirty="0"/>
              <a:t>.</a:t>
            </a:r>
          </a:p>
          <a:p>
            <a:r>
              <a:rPr lang="en-US" altLang="zh-CN" sz="2400" dirty="0"/>
              <a:t>Uses two layers for encryption: secret key is used for message encoding and decoding. Public key encryption is used to encrypt the secret key and send it to a receiving party.</a:t>
            </a:r>
          </a:p>
          <a:p>
            <a:r>
              <a:rPr lang="en-US" altLang="zh-CN" sz="2400" dirty="0"/>
              <a:t>A digital envelope can be decrypted by using the receiver’s private key to decrypt the secret key and using the secret key to decrypt the data.</a:t>
            </a:r>
            <a:endParaRPr lang="zh-CN" altLang="en-US" sz="2400" dirty="0"/>
          </a:p>
        </p:txBody>
      </p:sp>
    </p:spTree>
    <p:extLst>
      <p:ext uri="{BB962C8B-B14F-4D97-AF65-F5344CB8AC3E}">
        <p14:creationId xmlns:p14="http://schemas.microsoft.com/office/powerpoint/2010/main" val="1675976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30958F-30A8-4422-B3E3-19D1D86A199E}"/>
              </a:ext>
            </a:extLst>
          </p:cNvPr>
          <p:cNvSpPr>
            <a:spLocks noGrp="1"/>
          </p:cNvSpPr>
          <p:nvPr>
            <p:ph type="title"/>
          </p:nvPr>
        </p:nvSpPr>
        <p:spPr/>
        <p:txBody>
          <a:bodyPr/>
          <a:lstStyle/>
          <a:p>
            <a:r>
              <a:rPr lang="en-US" altLang="zh-CN" dirty="0"/>
              <a:t>Cryptography</a:t>
            </a:r>
            <a:br>
              <a:rPr lang="en-US" altLang="zh-CN" dirty="0"/>
            </a:br>
            <a:r>
              <a:rPr lang="en-US" altLang="zh-CN" dirty="0"/>
              <a:t>Stream cipher and Block cipher</a:t>
            </a:r>
            <a:endParaRPr lang="zh-CN" altLang="en-US" dirty="0"/>
          </a:p>
        </p:txBody>
      </p:sp>
      <p:sp>
        <p:nvSpPr>
          <p:cNvPr id="3" name="内容占位符 2">
            <a:extLst>
              <a:ext uri="{FF2B5EF4-FFF2-40B4-BE49-F238E27FC236}">
                <a16:creationId xmlns:a16="http://schemas.microsoft.com/office/drawing/2014/main" id="{26124D13-6210-47B0-9BCB-35A7FCBF63A6}"/>
              </a:ext>
            </a:extLst>
          </p:cNvPr>
          <p:cNvSpPr>
            <a:spLocks noGrp="1"/>
          </p:cNvSpPr>
          <p:nvPr>
            <p:ph idx="1"/>
          </p:nvPr>
        </p:nvSpPr>
        <p:spPr/>
        <p:txBody>
          <a:bodyPr/>
          <a:lstStyle/>
          <a:p>
            <a:r>
              <a:rPr lang="en-US" altLang="zh-CN" dirty="0"/>
              <a:t>Stream cipher </a:t>
            </a:r>
          </a:p>
          <a:p>
            <a:pPr lvl="1"/>
            <a:r>
              <a:rPr lang="en-US" altLang="zh-CN" dirty="0"/>
              <a:t>converts the text by taking one byte of the plain text at a time.</a:t>
            </a:r>
          </a:p>
          <a:p>
            <a:pPr lvl="1"/>
            <a:r>
              <a:rPr lang="en-US" altLang="zh-CN" dirty="0">
                <a:solidFill>
                  <a:srgbClr val="CC3399"/>
                </a:solidFill>
              </a:rPr>
              <a:t>Relies on confusion only</a:t>
            </a:r>
          </a:p>
          <a:p>
            <a:r>
              <a:rPr lang="en-US" altLang="zh-CN" dirty="0"/>
              <a:t>Block cipher </a:t>
            </a:r>
          </a:p>
          <a:p>
            <a:pPr lvl="1"/>
            <a:r>
              <a:rPr lang="en-US" altLang="zh-CN" dirty="0"/>
              <a:t>converts the plain text by taking a block at a time</a:t>
            </a:r>
          </a:p>
          <a:p>
            <a:pPr lvl="1"/>
            <a:r>
              <a:rPr lang="en-US" altLang="zh-CN" dirty="0">
                <a:solidFill>
                  <a:srgbClr val="CC3399"/>
                </a:solidFill>
              </a:rPr>
              <a:t>Uses both confusion and diffusion</a:t>
            </a:r>
          </a:p>
          <a:p>
            <a:pPr lvl="1"/>
            <a:r>
              <a:rPr lang="en-US" altLang="zh-CN" dirty="0"/>
              <a:t>!!! Confusion and diffusion by themselves cannot provide strong enough security. Combination of substitution and permutation, and do so often enough so that a bit change can affect every output bit.</a:t>
            </a:r>
            <a:endParaRPr lang="zh-CN" altLang="en-US" dirty="0"/>
          </a:p>
        </p:txBody>
      </p:sp>
    </p:spTree>
    <p:extLst>
      <p:ext uri="{BB962C8B-B14F-4D97-AF65-F5344CB8AC3E}">
        <p14:creationId xmlns:p14="http://schemas.microsoft.com/office/powerpoint/2010/main" val="907230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6CE4D7-BE17-4FA8-88B7-C4BF4B5FD45B}"/>
              </a:ext>
            </a:extLst>
          </p:cNvPr>
          <p:cNvSpPr>
            <a:spLocks noGrp="1"/>
          </p:cNvSpPr>
          <p:nvPr>
            <p:ph type="title"/>
          </p:nvPr>
        </p:nvSpPr>
        <p:spPr/>
        <p:txBody>
          <a:bodyPr>
            <a:normAutofit/>
          </a:bodyPr>
          <a:lstStyle/>
          <a:p>
            <a:r>
              <a:rPr lang="en-US" altLang="zh-CN" dirty="0"/>
              <a:t>Cryptography</a:t>
            </a:r>
            <a:br>
              <a:rPr lang="en-US" altLang="zh-CN" dirty="0"/>
            </a:br>
            <a:r>
              <a:rPr lang="en-US" altLang="zh-CN" dirty="0"/>
              <a:t>Block Cipher Primitives</a:t>
            </a:r>
            <a:endParaRPr lang="zh-CN" altLang="en-US" dirty="0"/>
          </a:p>
        </p:txBody>
      </p:sp>
      <p:sp>
        <p:nvSpPr>
          <p:cNvPr id="3" name="内容占位符 2">
            <a:extLst>
              <a:ext uri="{FF2B5EF4-FFF2-40B4-BE49-F238E27FC236}">
                <a16:creationId xmlns:a16="http://schemas.microsoft.com/office/drawing/2014/main" id="{32CF53FF-0F8A-4090-95BB-2FCDBBA65257}"/>
              </a:ext>
            </a:extLst>
          </p:cNvPr>
          <p:cNvSpPr>
            <a:spLocks noGrp="1"/>
          </p:cNvSpPr>
          <p:nvPr>
            <p:ph idx="1"/>
          </p:nvPr>
        </p:nvSpPr>
        <p:spPr/>
        <p:txBody>
          <a:bodyPr>
            <a:normAutofit lnSpcReduction="10000"/>
          </a:bodyPr>
          <a:lstStyle/>
          <a:p>
            <a:r>
              <a:rPr lang="en-US" altLang="zh-CN" dirty="0"/>
              <a:t>Confusion</a:t>
            </a:r>
          </a:p>
          <a:p>
            <a:pPr lvl="1"/>
            <a:r>
              <a:rPr lang="en-US" altLang="zh-CN" dirty="0"/>
              <a:t>The relationship between the key and ciphertext is obscured. Ensures that if one gets the cipher text, he cannot read the real meaning.</a:t>
            </a:r>
          </a:p>
          <a:p>
            <a:pPr lvl="1"/>
            <a:r>
              <a:rPr lang="en-US" altLang="zh-CN" dirty="0"/>
              <a:t>Each bit of the ciphertext should depend on several parts of the key, obscuring the connections between the two.</a:t>
            </a:r>
          </a:p>
          <a:p>
            <a:pPr lvl="1"/>
            <a:r>
              <a:rPr lang="en-US" altLang="zh-CN" dirty="0"/>
              <a:t>If a single bit in the key is changed, most bits in the ciphertext will also be changed</a:t>
            </a:r>
          </a:p>
          <a:p>
            <a:pPr lvl="1"/>
            <a:r>
              <a:rPr lang="en-US" altLang="zh-CN" dirty="0">
                <a:solidFill>
                  <a:srgbClr val="CC3399"/>
                </a:solidFill>
              </a:rPr>
              <a:t>Achieved with substitution </a:t>
            </a:r>
            <a:r>
              <a:rPr lang="en-US" altLang="zh-CN" dirty="0"/>
              <a:t>(letters will not be encoded with itself!)</a:t>
            </a:r>
          </a:p>
          <a:p>
            <a:r>
              <a:rPr lang="en-US" altLang="zh-CN" dirty="0"/>
              <a:t>Diffusion</a:t>
            </a:r>
          </a:p>
          <a:p>
            <a:pPr lvl="1"/>
            <a:r>
              <a:rPr lang="en-US" altLang="zh-CN" dirty="0"/>
              <a:t>Hide the statistical properties of the plaintext. If we change a single bit of the plaintext, statistically half of the bits in the ciphertext should change.</a:t>
            </a:r>
          </a:p>
          <a:p>
            <a:pPr lvl="1"/>
            <a:r>
              <a:rPr lang="en-US" altLang="zh-CN" dirty="0">
                <a:solidFill>
                  <a:srgbClr val="CC3399"/>
                </a:solidFill>
              </a:rPr>
              <a:t>Achieved with permutation</a:t>
            </a:r>
            <a:endParaRPr lang="zh-CN" altLang="en-US" dirty="0">
              <a:solidFill>
                <a:srgbClr val="CC3399"/>
              </a:solidFill>
            </a:endParaRPr>
          </a:p>
        </p:txBody>
      </p:sp>
    </p:spTree>
    <p:extLst>
      <p:ext uri="{BB962C8B-B14F-4D97-AF65-F5344CB8AC3E}">
        <p14:creationId xmlns:p14="http://schemas.microsoft.com/office/powerpoint/2010/main" val="2889236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CD962-FFA3-44DC-9A7D-249C05BE18EA}"/>
              </a:ext>
            </a:extLst>
          </p:cNvPr>
          <p:cNvSpPr>
            <a:spLocks noGrp="1"/>
          </p:cNvSpPr>
          <p:nvPr>
            <p:ph type="title"/>
          </p:nvPr>
        </p:nvSpPr>
        <p:spPr/>
        <p:txBody>
          <a:bodyPr/>
          <a:lstStyle/>
          <a:p>
            <a:r>
              <a:rPr lang="en-US" altLang="zh-CN" dirty="0"/>
              <a:t>Cryptography</a:t>
            </a:r>
            <a:endParaRPr lang="zh-CN" altLang="en-US" dirty="0"/>
          </a:p>
        </p:txBody>
      </p:sp>
      <p:sp>
        <p:nvSpPr>
          <p:cNvPr id="3" name="内容占位符 2">
            <a:extLst>
              <a:ext uri="{FF2B5EF4-FFF2-40B4-BE49-F238E27FC236}">
                <a16:creationId xmlns:a16="http://schemas.microsoft.com/office/drawing/2014/main" id="{61017E21-75E4-4867-A9CD-E67849DDA152}"/>
              </a:ext>
            </a:extLst>
          </p:cNvPr>
          <p:cNvSpPr>
            <a:spLocks noGrp="1"/>
          </p:cNvSpPr>
          <p:nvPr>
            <p:ph idx="1"/>
          </p:nvPr>
        </p:nvSpPr>
        <p:spPr>
          <a:xfrm>
            <a:off x="838200" y="1690688"/>
            <a:ext cx="10515600" cy="4746625"/>
          </a:xfrm>
        </p:spPr>
        <p:txBody>
          <a:bodyPr>
            <a:normAutofit lnSpcReduction="10000"/>
          </a:bodyPr>
          <a:lstStyle/>
          <a:p>
            <a:r>
              <a:rPr lang="en-US" altLang="zh-CN" dirty="0"/>
              <a:t>DES</a:t>
            </a:r>
          </a:p>
          <a:p>
            <a:pPr lvl="1"/>
            <a:r>
              <a:rPr lang="en-US" altLang="zh-CN" dirty="0"/>
              <a:t>Key space is too small (2^56 keys). Exhaustive key search relatively easy with today’s computers.</a:t>
            </a:r>
          </a:p>
          <a:p>
            <a:r>
              <a:rPr lang="en-US" altLang="zh-CN" dirty="0"/>
              <a:t>Triple DES</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AES</a:t>
            </a:r>
          </a:p>
          <a:p>
            <a:endParaRPr lang="zh-CN" altLang="en-US" dirty="0"/>
          </a:p>
        </p:txBody>
      </p:sp>
      <p:pic>
        <p:nvPicPr>
          <p:cNvPr id="7" name="图片 6">
            <a:extLst>
              <a:ext uri="{FF2B5EF4-FFF2-40B4-BE49-F238E27FC236}">
                <a16:creationId xmlns:a16="http://schemas.microsoft.com/office/drawing/2014/main" id="{F6B399C1-3223-4FE0-A647-A5AE5D805AE0}"/>
              </a:ext>
            </a:extLst>
          </p:cNvPr>
          <p:cNvPicPr>
            <a:picLocks noChangeAspect="1"/>
          </p:cNvPicPr>
          <p:nvPr/>
        </p:nvPicPr>
        <p:blipFill rotWithShape="1">
          <a:blip r:embed="rId2"/>
          <a:srcRect l="23828" t="36551" r="29375" b="37361"/>
          <a:stretch/>
        </p:blipFill>
        <p:spPr>
          <a:xfrm>
            <a:off x="3009900" y="2724150"/>
            <a:ext cx="5396164" cy="1692119"/>
          </a:xfrm>
          <a:prstGeom prst="rect">
            <a:avLst/>
          </a:prstGeom>
        </p:spPr>
      </p:pic>
      <p:pic>
        <p:nvPicPr>
          <p:cNvPr id="9" name="图片 8">
            <a:extLst>
              <a:ext uri="{FF2B5EF4-FFF2-40B4-BE49-F238E27FC236}">
                <a16:creationId xmlns:a16="http://schemas.microsoft.com/office/drawing/2014/main" id="{E57947DC-CE43-47B6-AB5A-7DAE658AA66A}"/>
              </a:ext>
            </a:extLst>
          </p:cNvPr>
          <p:cNvPicPr>
            <a:picLocks noChangeAspect="1"/>
          </p:cNvPicPr>
          <p:nvPr/>
        </p:nvPicPr>
        <p:blipFill rotWithShape="1">
          <a:blip r:embed="rId3"/>
          <a:srcRect l="20000" t="41250" r="26016" b="21945"/>
          <a:stretch/>
        </p:blipFill>
        <p:spPr>
          <a:xfrm>
            <a:off x="3009900" y="4603993"/>
            <a:ext cx="5877427" cy="2254007"/>
          </a:xfrm>
          <a:prstGeom prst="rect">
            <a:avLst/>
          </a:prstGeom>
        </p:spPr>
      </p:pic>
      <p:sp>
        <p:nvSpPr>
          <p:cNvPr id="6" name="内容占位符 2">
            <a:extLst>
              <a:ext uri="{FF2B5EF4-FFF2-40B4-BE49-F238E27FC236}">
                <a16:creationId xmlns:a16="http://schemas.microsoft.com/office/drawing/2014/main" id="{D488DFA7-0DDD-4027-9D31-37347D8ED7D5}"/>
              </a:ext>
            </a:extLst>
          </p:cNvPr>
          <p:cNvSpPr txBox="1">
            <a:spLocks/>
          </p:cNvSpPr>
          <p:nvPr/>
        </p:nvSpPr>
        <p:spPr>
          <a:xfrm>
            <a:off x="9182100" y="3314700"/>
            <a:ext cx="2576764" cy="312261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DES and Triple-DES are based on Feistel Structure.</a:t>
            </a:r>
          </a:p>
          <a:p>
            <a:r>
              <a:rPr lang="en-US" altLang="zh-CN" dirty="0"/>
              <a:t>AES is based on substitution-permutation network instead of Feistel.</a:t>
            </a:r>
            <a:endParaRPr lang="zh-CN" altLang="en-US" dirty="0"/>
          </a:p>
        </p:txBody>
      </p:sp>
    </p:spTree>
    <p:extLst>
      <p:ext uri="{BB962C8B-B14F-4D97-AF65-F5344CB8AC3E}">
        <p14:creationId xmlns:p14="http://schemas.microsoft.com/office/powerpoint/2010/main" val="3694192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9054D8-4E57-4167-97B3-83A00C499DB4}"/>
              </a:ext>
            </a:extLst>
          </p:cNvPr>
          <p:cNvSpPr>
            <a:spLocks noGrp="1"/>
          </p:cNvSpPr>
          <p:nvPr>
            <p:ph type="title"/>
          </p:nvPr>
        </p:nvSpPr>
        <p:spPr/>
        <p:txBody>
          <a:bodyPr/>
          <a:lstStyle/>
          <a:p>
            <a:r>
              <a:rPr lang="en-US" altLang="zh-CN" dirty="0"/>
              <a:t>Cryptography</a:t>
            </a:r>
            <a:endParaRPr lang="zh-CN" altLang="en-US" dirty="0"/>
          </a:p>
        </p:txBody>
      </p:sp>
      <p:sp>
        <p:nvSpPr>
          <p:cNvPr id="3" name="内容占位符 2">
            <a:extLst>
              <a:ext uri="{FF2B5EF4-FFF2-40B4-BE49-F238E27FC236}">
                <a16:creationId xmlns:a16="http://schemas.microsoft.com/office/drawing/2014/main" id="{ED4F1EF6-FAB8-4EF6-ABD5-D13EE469458F}"/>
              </a:ext>
            </a:extLst>
          </p:cNvPr>
          <p:cNvSpPr>
            <a:spLocks noGrp="1"/>
          </p:cNvSpPr>
          <p:nvPr>
            <p:ph idx="1"/>
          </p:nvPr>
        </p:nvSpPr>
        <p:spPr>
          <a:xfrm>
            <a:off x="838200" y="1825625"/>
            <a:ext cx="4695825" cy="4667250"/>
          </a:xfrm>
        </p:spPr>
        <p:txBody>
          <a:bodyPr>
            <a:normAutofit/>
          </a:bodyPr>
          <a:lstStyle/>
          <a:p>
            <a:r>
              <a:rPr lang="en-US" altLang="zh-CN" dirty="0"/>
              <a:t>ECB (Encrypting Code Book)</a:t>
            </a:r>
          </a:p>
          <a:p>
            <a:pPr lvl="1"/>
            <a:r>
              <a:rPr lang="en-US" altLang="zh-CN" dirty="0"/>
              <a:t>Vulnerability 1: M1==M3 -&gt; C1 ==C3, provides an association between same characters in the plain text.</a:t>
            </a:r>
          </a:p>
          <a:p>
            <a:pPr lvl="1"/>
            <a:r>
              <a:rPr lang="en-US" altLang="zh-CN" dirty="0"/>
              <a:t>Vulnerability 2: Lack protection against integrity attacks, such as cipher block substitution and rearrangement, fabrication of specific information.</a:t>
            </a:r>
            <a:endParaRPr lang="zh-CN" altLang="en-US" dirty="0"/>
          </a:p>
        </p:txBody>
      </p:sp>
      <p:pic>
        <p:nvPicPr>
          <p:cNvPr id="5" name="图片 4">
            <a:extLst>
              <a:ext uri="{FF2B5EF4-FFF2-40B4-BE49-F238E27FC236}">
                <a16:creationId xmlns:a16="http://schemas.microsoft.com/office/drawing/2014/main" id="{DB41C404-E616-47A0-A9FB-D1A685A89264}"/>
              </a:ext>
            </a:extLst>
          </p:cNvPr>
          <p:cNvPicPr>
            <a:picLocks noChangeAspect="1"/>
          </p:cNvPicPr>
          <p:nvPr/>
        </p:nvPicPr>
        <p:blipFill rotWithShape="1">
          <a:blip r:embed="rId2"/>
          <a:srcRect l="23360" t="43750" r="31328" b="25694"/>
          <a:stretch/>
        </p:blipFill>
        <p:spPr>
          <a:xfrm>
            <a:off x="5829299" y="2063749"/>
            <a:ext cx="5524501" cy="2095501"/>
          </a:xfrm>
          <a:prstGeom prst="rect">
            <a:avLst/>
          </a:prstGeom>
        </p:spPr>
      </p:pic>
    </p:spTree>
    <p:extLst>
      <p:ext uri="{BB962C8B-B14F-4D97-AF65-F5344CB8AC3E}">
        <p14:creationId xmlns:p14="http://schemas.microsoft.com/office/powerpoint/2010/main" val="3716189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25BA5B-AFEB-40B6-BAA7-A0DED85F3F95}"/>
              </a:ext>
            </a:extLst>
          </p:cNvPr>
          <p:cNvSpPr>
            <a:spLocks noGrp="1"/>
          </p:cNvSpPr>
          <p:nvPr>
            <p:ph type="title"/>
          </p:nvPr>
        </p:nvSpPr>
        <p:spPr/>
        <p:txBody>
          <a:bodyPr/>
          <a:lstStyle/>
          <a:p>
            <a:r>
              <a:rPr lang="en-US" altLang="zh-CN" dirty="0"/>
              <a:t>Cryptography</a:t>
            </a:r>
            <a:endParaRPr lang="zh-CN" altLang="en-US" dirty="0"/>
          </a:p>
        </p:txBody>
      </p:sp>
      <p:sp>
        <p:nvSpPr>
          <p:cNvPr id="3" name="内容占位符 2">
            <a:extLst>
              <a:ext uri="{FF2B5EF4-FFF2-40B4-BE49-F238E27FC236}">
                <a16:creationId xmlns:a16="http://schemas.microsoft.com/office/drawing/2014/main" id="{AED27147-BED1-4E00-AFB6-C5FCAACD48A6}"/>
              </a:ext>
            </a:extLst>
          </p:cNvPr>
          <p:cNvSpPr>
            <a:spLocks noGrp="1"/>
          </p:cNvSpPr>
          <p:nvPr>
            <p:ph idx="1"/>
          </p:nvPr>
        </p:nvSpPr>
        <p:spPr>
          <a:xfrm>
            <a:off x="838199" y="3286122"/>
            <a:ext cx="10515599" cy="3305177"/>
          </a:xfrm>
        </p:spPr>
        <p:txBody>
          <a:bodyPr>
            <a:normAutofit/>
          </a:bodyPr>
          <a:lstStyle/>
          <a:p>
            <a:r>
              <a:rPr lang="en-US" altLang="zh-CN" dirty="0"/>
              <a:t>CBC (Cipher Block Chaining)</a:t>
            </a:r>
          </a:p>
          <a:p>
            <a:pPr lvl="1"/>
            <a:r>
              <a:rPr lang="en-US" altLang="zh-CN" dirty="0"/>
              <a:t>M1==M3 unlikely leads to C1==C3</a:t>
            </a:r>
          </a:p>
          <a:p>
            <a:pPr lvl="1"/>
            <a:r>
              <a:rPr lang="en-US" altLang="zh-CN" dirty="0"/>
              <a:t>All of the blocks are associated, you cannot take a single piece out.</a:t>
            </a:r>
          </a:p>
          <a:p>
            <a:pPr lvl="1"/>
            <a:r>
              <a:rPr lang="en-US" altLang="zh-CN" dirty="0"/>
              <a:t>Identical ciphertext can only result if the same plaintext block is encrypted using both the same key and initialization vector, and if the ciphertext block order is not changed.</a:t>
            </a:r>
          </a:p>
          <a:p>
            <a:pPr lvl="1"/>
            <a:r>
              <a:rPr lang="en-US" altLang="zh-CN" dirty="0"/>
              <a:t>It has the advantage over ECB in that the </a:t>
            </a:r>
            <a:r>
              <a:rPr lang="en-US" altLang="zh-CN" dirty="0">
                <a:solidFill>
                  <a:srgbClr val="CC3399"/>
                </a:solidFill>
              </a:rPr>
              <a:t>XOR process hides plaintext patterns.</a:t>
            </a:r>
            <a:endParaRPr lang="zh-CN" altLang="en-US" dirty="0">
              <a:solidFill>
                <a:srgbClr val="CC3399"/>
              </a:solidFill>
            </a:endParaRPr>
          </a:p>
        </p:txBody>
      </p:sp>
      <p:pic>
        <p:nvPicPr>
          <p:cNvPr id="5" name="图片 4">
            <a:extLst>
              <a:ext uri="{FF2B5EF4-FFF2-40B4-BE49-F238E27FC236}">
                <a16:creationId xmlns:a16="http://schemas.microsoft.com/office/drawing/2014/main" id="{2E839B10-F8F3-4ED0-8F08-207B8F9A9CBB}"/>
              </a:ext>
            </a:extLst>
          </p:cNvPr>
          <p:cNvPicPr>
            <a:picLocks noChangeAspect="1"/>
          </p:cNvPicPr>
          <p:nvPr/>
        </p:nvPicPr>
        <p:blipFill rotWithShape="1">
          <a:blip r:embed="rId2"/>
          <a:srcRect l="19652" t="42083" r="26328" b="25556"/>
          <a:stretch/>
        </p:blipFill>
        <p:spPr>
          <a:xfrm>
            <a:off x="4600575" y="569158"/>
            <a:ext cx="7457548" cy="2512931"/>
          </a:xfrm>
          <a:prstGeom prst="rect">
            <a:avLst/>
          </a:prstGeom>
        </p:spPr>
      </p:pic>
    </p:spTree>
    <p:extLst>
      <p:ext uri="{BB962C8B-B14F-4D97-AF65-F5344CB8AC3E}">
        <p14:creationId xmlns:p14="http://schemas.microsoft.com/office/powerpoint/2010/main" val="3633426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1AD2F-B7CA-4DCF-80D5-DCAFF7C35078}"/>
              </a:ext>
            </a:extLst>
          </p:cNvPr>
          <p:cNvSpPr>
            <a:spLocks noGrp="1"/>
          </p:cNvSpPr>
          <p:nvPr>
            <p:ph type="title"/>
          </p:nvPr>
        </p:nvSpPr>
        <p:spPr/>
        <p:txBody>
          <a:bodyPr/>
          <a:lstStyle/>
          <a:p>
            <a:r>
              <a:rPr lang="en-US" altLang="zh-CN" dirty="0"/>
              <a:t>Cryptography</a:t>
            </a:r>
            <a:br>
              <a:rPr lang="en-US" altLang="zh-CN" dirty="0"/>
            </a:br>
            <a:r>
              <a:rPr lang="en-US" altLang="zh-CN" dirty="0"/>
              <a:t>Protecting Message Integrity</a:t>
            </a:r>
            <a:endParaRPr lang="zh-CN" altLang="en-US" dirty="0"/>
          </a:p>
        </p:txBody>
      </p:sp>
      <p:sp>
        <p:nvSpPr>
          <p:cNvPr id="3" name="内容占位符 2">
            <a:extLst>
              <a:ext uri="{FF2B5EF4-FFF2-40B4-BE49-F238E27FC236}">
                <a16:creationId xmlns:a16="http://schemas.microsoft.com/office/drawing/2014/main" id="{F193CDA0-3262-4AE7-B9F7-76756B617D31}"/>
              </a:ext>
            </a:extLst>
          </p:cNvPr>
          <p:cNvSpPr>
            <a:spLocks noGrp="1"/>
          </p:cNvSpPr>
          <p:nvPr>
            <p:ph idx="1"/>
          </p:nvPr>
        </p:nvSpPr>
        <p:spPr/>
        <p:txBody>
          <a:bodyPr/>
          <a:lstStyle/>
          <a:p>
            <a:r>
              <a:rPr lang="en-US" altLang="zh-CN" dirty="0"/>
              <a:t>Should use two separate secret keys: one for encryption and the other for generating residue (two encryption passes)</a:t>
            </a:r>
            <a:endParaRPr lang="zh-CN" altLang="en-US" dirty="0"/>
          </a:p>
        </p:txBody>
      </p:sp>
    </p:spTree>
    <p:extLst>
      <p:ext uri="{BB962C8B-B14F-4D97-AF65-F5344CB8AC3E}">
        <p14:creationId xmlns:p14="http://schemas.microsoft.com/office/powerpoint/2010/main" val="2755727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56BE0E-1026-4A90-8B50-5E3A8DB9A2B2}"/>
              </a:ext>
            </a:extLst>
          </p:cNvPr>
          <p:cNvSpPr>
            <a:spLocks noGrp="1"/>
          </p:cNvSpPr>
          <p:nvPr>
            <p:ph type="title"/>
          </p:nvPr>
        </p:nvSpPr>
        <p:spPr/>
        <p:txBody>
          <a:bodyPr/>
          <a:lstStyle/>
          <a:p>
            <a:r>
              <a:rPr lang="en-US" altLang="zh-CN" dirty="0"/>
              <a:t>Cryptography</a:t>
            </a:r>
            <a:br>
              <a:rPr lang="en-US" altLang="zh-CN" dirty="0"/>
            </a:br>
            <a:r>
              <a:rPr lang="en-US" altLang="zh-CN" dirty="0"/>
              <a:t>Public Key Cryptography</a:t>
            </a:r>
            <a:endParaRPr lang="zh-CN" altLang="en-US" dirty="0"/>
          </a:p>
        </p:txBody>
      </p:sp>
      <p:sp>
        <p:nvSpPr>
          <p:cNvPr id="3" name="内容占位符 2">
            <a:extLst>
              <a:ext uri="{FF2B5EF4-FFF2-40B4-BE49-F238E27FC236}">
                <a16:creationId xmlns:a16="http://schemas.microsoft.com/office/drawing/2014/main" id="{D3C4CE57-C5F0-43CD-B2C1-0F93AD3D2E19}"/>
              </a:ext>
            </a:extLst>
          </p:cNvPr>
          <p:cNvSpPr>
            <a:spLocks noGrp="1"/>
          </p:cNvSpPr>
          <p:nvPr>
            <p:ph idx="1"/>
          </p:nvPr>
        </p:nvSpPr>
        <p:spPr>
          <a:xfrm>
            <a:off x="838200" y="1825624"/>
            <a:ext cx="10515600" cy="4937125"/>
          </a:xfrm>
        </p:spPr>
        <p:txBody>
          <a:bodyPr>
            <a:normAutofit/>
          </a:bodyPr>
          <a:lstStyle/>
          <a:p>
            <a:r>
              <a:rPr lang="en-US" altLang="zh-CN" sz="2400" dirty="0"/>
              <a:t>Non-repudiation</a:t>
            </a:r>
          </a:p>
          <a:p>
            <a:pPr lvl="1"/>
            <a:r>
              <a:rPr lang="en-US" altLang="zh-CN" sz="2000" dirty="0"/>
              <a:t>Non-repudiation makes it very difficult to successfully deny who/where a message came from as well as the authenticity of that message, which provides proof of the origin of data and integrity of data.</a:t>
            </a:r>
          </a:p>
          <a:p>
            <a:pPr lvl="1"/>
            <a:r>
              <a:rPr lang="en-US" altLang="zh-CN" sz="2000" dirty="0"/>
              <a:t>Digital signatures can offer non-repudiation when it comes to online transactions. In this case, non-repudiation refers to the ability to ensure that a party to a contract must accept the authenticity of their signature on a document or the sending of a message.</a:t>
            </a:r>
          </a:p>
          <a:p>
            <a:pPr lvl="1"/>
            <a:r>
              <a:rPr lang="en-US" altLang="zh-CN" sz="2000" dirty="0">
                <a:solidFill>
                  <a:srgbClr val="CC3399"/>
                </a:solidFill>
              </a:rPr>
              <a:t>Can only be provided by public key cryptography</a:t>
            </a:r>
            <a:r>
              <a:rPr lang="en-US" altLang="zh-CN" sz="2000" dirty="0"/>
              <a:t>.</a:t>
            </a:r>
          </a:p>
          <a:p>
            <a:r>
              <a:rPr lang="en-US" altLang="zh-CN" sz="2400" dirty="0"/>
              <a:t>Number Theory</a:t>
            </a:r>
          </a:p>
          <a:p>
            <a:pPr lvl="1"/>
            <a:r>
              <a:rPr lang="en-US" altLang="zh-CN" sz="2000" dirty="0"/>
              <a:t>Multiplicative Inverse: y is the multiplicative inverse of x mod n if x*y mod n =1.</a:t>
            </a:r>
          </a:p>
          <a:p>
            <a:pPr lvl="1"/>
            <a:r>
              <a:rPr lang="en-US" altLang="zh-CN" sz="2000" dirty="0"/>
              <a:t>Only the numbers relatively prime to n has mod n multiplicative inverse.</a:t>
            </a:r>
          </a:p>
          <a:p>
            <a:pPr lvl="1"/>
            <a:r>
              <a:rPr lang="en-US" altLang="zh-CN" sz="2000" dirty="0"/>
              <a:t>Totient Function: phi(n) = number of positive integers smaller than n and relatively prime to n</a:t>
            </a:r>
          </a:p>
        </p:txBody>
      </p:sp>
    </p:spTree>
    <p:extLst>
      <p:ext uri="{BB962C8B-B14F-4D97-AF65-F5344CB8AC3E}">
        <p14:creationId xmlns:p14="http://schemas.microsoft.com/office/powerpoint/2010/main" val="3572826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AF812-6264-44D6-8C10-51631F289545}"/>
              </a:ext>
            </a:extLst>
          </p:cNvPr>
          <p:cNvSpPr>
            <a:spLocks noGrp="1"/>
          </p:cNvSpPr>
          <p:nvPr>
            <p:ph type="title"/>
          </p:nvPr>
        </p:nvSpPr>
        <p:spPr/>
        <p:txBody>
          <a:bodyPr/>
          <a:lstStyle/>
          <a:p>
            <a:r>
              <a:rPr lang="en-US" altLang="zh-CN" dirty="0"/>
              <a:t>Intrusion Detection</a:t>
            </a:r>
            <a:br>
              <a:rPr lang="en-US" altLang="zh-CN" dirty="0"/>
            </a:br>
            <a:r>
              <a:rPr lang="en-US" altLang="zh-CN" dirty="0"/>
              <a:t>Analysis Approaches</a:t>
            </a:r>
            <a:endParaRPr lang="zh-CN" altLang="en-US" dirty="0"/>
          </a:p>
        </p:txBody>
      </p:sp>
      <p:sp>
        <p:nvSpPr>
          <p:cNvPr id="3" name="内容占位符 2">
            <a:extLst>
              <a:ext uri="{FF2B5EF4-FFF2-40B4-BE49-F238E27FC236}">
                <a16:creationId xmlns:a16="http://schemas.microsoft.com/office/drawing/2014/main" id="{F3238172-6A4D-417B-A50F-A2DAC04EA937}"/>
              </a:ext>
            </a:extLst>
          </p:cNvPr>
          <p:cNvSpPr>
            <a:spLocks noGrp="1"/>
          </p:cNvSpPr>
          <p:nvPr>
            <p:ph idx="1"/>
          </p:nvPr>
        </p:nvSpPr>
        <p:spPr>
          <a:xfrm>
            <a:off x="838199" y="1690688"/>
            <a:ext cx="10515601" cy="5046995"/>
          </a:xfrm>
        </p:spPr>
        <p:txBody>
          <a:bodyPr>
            <a:normAutofit/>
          </a:bodyPr>
          <a:lstStyle/>
          <a:p>
            <a:pPr>
              <a:lnSpc>
                <a:spcPct val="100000"/>
              </a:lnSpc>
              <a:spcBef>
                <a:spcPts val="0"/>
              </a:spcBef>
            </a:pPr>
            <a:r>
              <a:rPr lang="en-US" altLang="zh-CN" sz="2400" dirty="0"/>
              <a:t>Anomaly Detection</a:t>
            </a:r>
          </a:p>
          <a:p>
            <a:pPr lvl="1">
              <a:lnSpc>
                <a:spcPct val="100000"/>
              </a:lnSpc>
              <a:spcBef>
                <a:spcPts val="0"/>
              </a:spcBef>
            </a:pPr>
            <a:r>
              <a:rPr lang="en-US" altLang="zh-CN" sz="2000" dirty="0"/>
              <a:t>Establish profile for legitimate user over time</a:t>
            </a:r>
          </a:p>
          <a:p>
            <a:pPr lvl="1">
              <a:lnSpc>
                <a:spcPct val="100000"/>
              </a:lnSpc>
              <a:spcBef>
                <a:spcPts val="0"/>
              </a:spcBef>
            </a:pPr>
            <a:r>
              <a:rPr lang="en-US" altLang="zh-CN" sz="2000" dirty="0"/>
              <a:t>Collect data relating to the behavior of legitimate users over a period of time. current observed behavior is analyzed to determine whether this behavior is that of a legitimate user or that of an intruder.</a:t>
            </a:r>
          </a:p>
          <a:p>
            <a:pPr>
              <a:lnSpc>
                <a:spcPct val="100000"/>
              </a:lnSpc>
              <a:spcBef>
                <a:spcPts val="0"/>
              </a:spcBef>
            </a:pPr>
            <a:r>
              <a:rPr lang="en-US" altLang="zh-CN" sz="2400" dirty="0"/>
              <a:t>Misuse/Signature Detection</a:t>
            </a:r>
          </a:p>
          <a:p>
            <a:pPr lvl="1">
              <a:lnSpc>
                <a:spcPct val="100000"/>
              </a:lnSpc>
              <a:spcBef>
                <a:spcPts val="0"/>
              </a:spcBef>
            </a:pPr>
            <a:r>
              <a:rPr lang="en-US" altLang="zh-CN" sz="2000" dirty="0"/>
              <a:t>Use signature to record information that represents an attack</a:t>
            </a:r>
          </a:p>
          <a:p>
            <a:pPr lvl="1">
              <a:lnSpc>
                <a:spcPct val="100000"/>
              </a:lnSpc>
              <a:spcBef>
                <a:spcPts val="0"/>
              </a:spcBef>
            </a:pPr>
            <a:r>
              <a:rPr lang="en-US" altLang="zh-CN" sz="2000" dirty="0"/>
              <a:t>Uses a set of known malicious data patterns (signatures) and compare them with current behavior.</a:t>
            </a:r>
          </a:p>
          <a:p>
            <a:pPr lvl="1">
              <a:lnSpc>
                <a:spcPct val="100000"/>
              </a:lnSpc>
              <a:spcBef>
                <a:spcPts val="0"/>
              </a:spcBef>
            </a:pPr>
            <a:r>
              <a:rPr lang="en-US" altLang="zh-CN" sz="2000" dirty="0"/>
              <a:t>The signatures need to be large enough to minimize the false alarm rate, while still detecting a sufficiently large fraction of malicious data.</a:t>
            </a:r>
          </a:p>
          <a:p>
            <a:pPr lvl="1">
              <a:lnSpc>
                <a:spcPct val="100000"/>
              </a:lnSpc>
              <a:spcBef>
                <a:spcPts val="0"/>
              </a:spcBef>
            </a:pPr>
            <a:r>
              <a:rPr lang="en-US" altLang="zh-CN" sz="2000" dirty="0"/>
              <a:t>^_^: Low cost in time and resource in use, wide acceptance.</a:t>
            </a:r>
          </a:p>
          <a:p>
            <a:pPr lvl="1">
              <a:lnSpc>
                <a:spcPct val="100000"/>
              </a:lnSpc>
              <a:spcBef>
                <a:spcPts val="0"/>
              </a:spcBef>
            </a:pPr>
            <a:r>
              <a:rPr lang="en-US" altLang="zh-CN" sz="2000" dirty="0"/>
              <a:t>&gt;_&lt;: Can only identify known attacks for which it has identifiable patterns or rules. Unable to detect zero-day attacks.</a:t>
            </a:r>
          </a:p>
          <a:p>
            <a:pPr lvl="1">
              <a:lnSpc>
                <a:spcPct val="100000"/>
              </a:lnSpc>
              <a:spcBef>
                <a:spcPts val="0"/>
              </a:spcBef>
            </a:pPr>
            <a:r>
              <a:rPr lang="en-US" altLang="zh-CN" sz="2000" dirty="0"/>
              <a:t>&gt;_&lt;: Significant effort to identify and review new malware to create signatures.</a:t>
            </a:r>
            <a:endParaRPr lang="zh-CN" altLang="en-US" sz="2000" dirty="0"/>
          </a:p>
        </p:txBody>
      </p:sp>
    </p:spTree>
    <p:extLst>
      <p:ext uri="{BB962C8B-B14F-4D97-AF65-F5344CB8AC3E}">
        <p14:creationId xmlns:p14="http://schemas.microsoft.com/office/powerpoint/2010/main" val="850056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62D0E7-E3A5-487E-84D5-498A164C548E}"/>
              </a:ext>
            </a:extLst>
          </p:cNvPr>
          <p:cNvSpPr>
            <a:spLocks noGrp="1"/>
          </p:cNvSpPr>
          <p:nvPr>
            <p:ph type="title"/>
          </p:nvPr>
        </p:nvSpPr>
        <p:spPr/>
        <p:txBody>
          <a:bodyPr/>
          <a:lstStyle/>
          <a:p>
            <a:r>
              <a:rPr lang="en-US" altLang="zh-CN" dirty="0"/>
              <a:t>Cryptography</a:t>
            </a:r>
            <a:br>
              <a:rPr lang="en-US" altLang="zh-CN" dirty="0"/>
            </a:br>
            <a:r>
              <a:rPr lang="en-US" altLang="zh-CN" dirty="0"/>
              <a:t>RSA</a:t>
            </a:r>
            <a:endParaRPr lang="zh-CN" altLang="en-US" dirty="0"/>
          </a:p>
        </p:txBody>
      </p:sp>
      <p:sp>
        <p:nvSpPr>
          <p:cNvPr id="3" name="内容占位符 2">
            <a:extLst>
              <a:ext uri="{FF2B5EF4-FFF2-40B4-BE49-F238E27FC236}">
                <a16:creationId xmlns:a16="http://schemas.microsoft.com/office/drawing/2014/main" id="{D8C20442-26B7-4EE3-8209-8A01401D586D}"/>
              </a:ext>
            </a:extLst>
          </p:cNvPr>
          <p:cNvSpPr>
            <a:spLocks noGrp="1"/>
          </p:cNvSpPr>
          <p:nvPr>
            <p:ph idx="1"/>
          </p:nvPr>
        </p:nvSpPr>
        <p:spPr>
          <a:xfrm>
            <a:off x="838200" y="1690688"/>
            <a:ext cx="10515600" cy="5091112"/>
          </a:xfrm>
        </p:spPr>
        <p:txBody>
          <a:bodyPr>
            <a:normAutofit fontScale="85000" lnSpcReduction="20000"/>
          </a:bodyPr>
          <a:lstStyle/>
          <a:p>
            <a:r>
              <a:rPr lang="en-US" altLang="zh-CN" dirty="0"/>
              <a:t>Support both public key encryption and digital signature</a:t>
            </a:r>
          </a:p>
          <a:p>
            <a:r>
              <a:rPr lang="en-US" altLang="zh-CN" dirty="0"/>
              <a:t>Theoretical basis: factoring a very large integer is hard.</a:t>
            </a:r>
          </a:p>
          <a:p>
            <a:r>
              <a:rPr lang="en-US" altLang="zh-CN" dirty="0"/>
              <a:t>Variable key length, variable plaintext block size. Ciphertext block size is the same as the key length </a:t>
            </a:r>
          </a:p>
          <a:p>
            <a:r>
              <a:rPr lang="en-US" altLang="zh-CN" dirty="0"/>
              <a:t>Plaintext is treated as an integer, and must be smaller than the public key n.</a:t>
            </a:r>
          </a:p>
          <a:p>
            <a:r>
              <a:rPr lang="en-US" altLang="zh-CN" dirty="0"/>
              <a:t>Key generation: </a:t>
            </a:r>
          </a:p>
          <a:p>
            <a:pPr lvl="1"/>
            <a:r>
              <a:rPr lang="en-US" altLang="zh-CN" dirty="0"/>
              <a:t>Choose two distinct prime numbers </a:t>
            </a:r>
            <a:r>
              <a:rPr lang="en-US" altLang="zh-CN" dirty="0" err="1"/>
              <a:t>p,q</a:t>
            </a:r>
            <a:endParaRPr lang="en-US" altLang="zh-CN" dirty="0"/>
          </a:p>
          <a:p>
            <a:pPr lvl="1"/>
            <a:r>
              <a:rPr lang="en-US" altLang="zh-CN" dirty="0"/>
              <a:t>N = p*q, phi(n) = (p-1)*(q-1)</a:t>
            </a:r>
          </a:p>
          <a:p>
            <a:pPr lvl="1"/>
            <a:r>
              <a:rPr lang="en-US" altLang="zh-CN" dirty="0"/>
              <a:t>Choose e </a:t>
            </a:r>
            <a:r>
              <a:rPr lang="en-US" altLang="zh-CN" dirty="0" err="1"/>
              <a:t>s.t.</a:t>
            </a:r>
            <a:r>
              <a:rPr lang="en-US" altLang="zh-CN" dirty="0"/>
              <a:t> 1&lt;e&lt;phi(n), e is relatively prime to phi(n)</a:t>
            </a:r>
          </a:p>
          <a:p>
            <a:pPr lvl="1"/>
            <a:r>
              <a:rPr lang="en-US" altLang="zh-CN" dirty="0"/>
              <a:t>Calculate d, the multiplicative inverse of e mod phi(n)</a:t>
            </a:r>
          </a:p>
          <a:p>
            <a:r>
              <a:rPr lang="en-US" altLang="zh-CN" dirty="0"/>
              <a:t>How does RSA work?</a:t>
            </a:r>
          </a:p>
          <a:p>
            <a:pPr lvl="1"/>
            <a:r>
              <a:rPr lang="en-US" altLang="zh-CN" dirty="0"/>
              <a:t>Encryption: c = </a:t>
            </a:r>
            <a:r>
              <a:rPr lang="en-US" altLang="zh-CN" dirty="0" err="1"/>
              <a:t>m^e</a:t>
            </a:r>
            <a:r>
              <a:rPr lang="en-US" altLang="zh-CN" dirty="0"/>
              <a:t> mod n</a:t>
            </a:r>
          </a:p>
          <a:p>
            <a:pPr lvl="1"/>
            <a:r>
              <a:rPr lang="en-US" altLang="zh-CN" dirty="0"/>
              <a:t>Decryption: m = </a:t>
            </a:r>
            <a:r>
              <a:rPr lang="en-US" altLang="zh-CN" dirty="0" err="1"/>
              <a:t>c^d</a:t>
            </a:r>
            <a:r>
              <a:rPr lang="en-US" altLang="zh-CN" dirty="0"/>
              <a:t> mod n</a:t>
            </a:r>
          </a:p>
          <a:p>
            <a:pPr lvl="1"/>
            <a:r>
              <a:rPr lang="en-US" altLang="zh-CN" dirty="0"/>
              <a:t>Signature: s = </a:t>
            </a:r>
            <a:r>
              <a:rPr lang="en-US" altLang="zh-CN" dirty="0" err="1"/>
              <a:t>m^d</a:t>
            </a:r>
            <a:r>
              <a:rPr lang="en-US" altLang="zh-CN" dirty="0"/>
              <a:t> mod n</a:t>
            </a:r>
          </a:p>
          <a:p>
            <a:pPr lvl="1"/>
            <a:r>
              <a:rPr lang="en-US" altLang="zh-CN" dirty="0"/>
              <a:t>Verification: m = </a:t>
            </a:r>
            <a:r>
              <a:rPr lang="en-US" altLang="zh-CN" dirty="0" err="1"/>
              <a:t>s^e</a:t>
            </a:r>
            <a:r>
              <a:rPr lang="en-US" altLang="zh-CN" dirty="0"/>
              <a:t> mod n</a:t>
            </a:r>
          </a:p>
          <a:p>
            <a:pPr lvl="1"/>
            <a:r>
              <a:rPr lang="en-US" altLang="zh-CN" dirty="0"/>
              <a:t>Proof: m = m^(de) mod n = m^(de mod phi(n)) mod n = m mod n = m, since m&lt;n</a:t>
            </a:r>
            <a:endParaRPr lang="zh-CN" altLang="en-US" dirty="0"/>
          </a:p>
        </p:txBody>
      </p:sp>
    </p:spTree>
    <p:extLst>
      <p:ext uri="{BB962C8B-B14F-4D97-AF65-F5344CB8AC3E}">
        <p14:creationId xmlns:p14="http://schemas.microsoft.com/office/powerpoint/2010/main" val="477616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7B1B0B-47E5-49F7-8369-4A2EEF0F2FD2}"/>
              </a:ext>
            </a:extLst>
          </p:cNvPr>
          <p:cNvSpPr>
            <a:spLocks noGrp="1"/>
          </p:cNvSpPr>
          <p:nvPr>
            <p:ph type="title"/>
          </p:nvPr>
        </p:nvSpPr>
        <p:spPr/>
        <p:txBody>
          <a:bodyPr/>
          <a:lstStyle/>
          <a:p>
            <a:r>
              <a:rPr lang="en-US" altLang="zh-CN" dirty="0"/>
              <a:t>Cryptography</a:t>
            </a:r>
            <a:br>
              <a:rPr lang="en-US" altLang="zh-CN" dirty="0"/>
            </a:br>
            <a:r>
              <a:rPr lang="en-US" altLang="zh-CN" dirty="0"/>
              <a:t>RSA In Practice</a:t>
            </a:r>
            <a:endParaRPr lang="zh-CN" altLang="en-US" dirty="0"/>
          </a:p>
        </p:txBody>
      </p:sp>
      <p:sp>
        <p:nvSpPr>
          <p:cNvPr id="3" name="内容占位符 2">
            <a:extLst>
              <a:ext uri="{FF2B5EF4-FFF2-40B4-BE49-F238E27FC236}">
                <a16:creationId xmlns:a16="http://schemas.microsoft.com/office/drawing/2014/main" id="{12741CC4-B2C4-447F-8A8E-9F0E7CDDA28D}"/>
              </a:ext>
            </a:extLst>
          </p:cNvPr>
          <p:cNvSpPr>
            <a:spLocks noGrp="1"/>
          </p:cNvSpPr>
          <p:nvPr>
            <p:ph idx="1"/>
          </p:nvPr>
        </p:nvSpPr>
        <p:spPr/>
        <p:txBody>
          <a:bodyPr>
            <a:normAutofit lnSpcReduction="10000"/>
          </a:bodyPr>
          <a:lstStyle/>
          <a:p>
            <a:r>
              <a:rPr lang="en-US" altLang="zh-CN" dirty="0"/>
              <a:t>Deterministic</a:t>
            </a:r>
          </a:p>
          <a:p>
            <a:pPr lvl="1"/>
            <a:r>
              <a:rPr lang="en-US" altLang="zh-CN" dirty="0"/>
              <a:t>For the same key, a particular plaintext is always mapped to a particular ciphertext.</a:t>
            </a:r>
          </a:p>
          <a:p>
            <a:r>
              <a:rPr lang="en-US" altLang="zh-CN" dirty="0"/>
              <a:t>Malleable</a:t>
            </a:r>
          </a:p>
          <a:p>
            <a:pPr lvl="1"/>
            <a:r>
              <a:rPr lang="en-US" altLang="zh-CN" dirty="0"/>
              <a:t>Transforming a ciphertext into another leads to predictable transformation to plaintext.</a:t>
            </a:r>
          </a:p>
          <a:p>
            <a:pPr lvl="1"/>
            <a:r>
              <a:rPr lang="en-US" altLang="zh-CN" dirty="0"/>
              <a:t>For c = </a:t>
            </a:r>
            <a:r>
              <a:rPr lang="en-US" altLang="zh-CN" dirty="0" err="1"/>
              <a:t>m^e</a:t>
            </a:r>
            <a:r>
              <a:rPr lang="en-US" altLang="zh-CN" dirty="0"/>
              <a:t> mod n, if attack change c to </a:t>
            </a:r>
            <a:r>
              <a:rPr lang="en-US" altLang="zh-CN" dirty="0" err="1"/>
              <a:t>s^e</a:t>
            </a:r>
            <a:r>
              <a:rPr lang="en-US" altLang="zh-CN" dirty="0"/>
              <a:t> * c, receiver gets s*m instead of m.</a:t>
            </a:r>
          </a:p>
          <a:p>
            <a:r>
              <a:rPr lang="en-US" altLang="zh-CN" dirty="0"/>
              <a:t>PKCS (public key cryptography standard)</a:t>
            </a:r>
            <a:r>
              <a:rPr lang="zh-CN" altLang="en-US" dirty="0"/>
              <a:t> </a:t>
            </a:r>
            <a:r>
              <a:rPr lang="en-US" altLang="zh-CN" dirty="0"/>
              <a:t>uses</a:t>
            </a:r>
            <a:r>
              <a:rPr lang="zh-CN" altLang="en-US" dirty="0"/>
              <a:t> </a:t>
            </a:r>
            <a:r>
              <a:rPr lang="en-US" altLang="zh-CN" dirty="0"/>
              <a:t>OAEP</a:t>
            </a:r>
            <a:r>
              <a:rPr lang="zh-CN" altLang="en-US" dirty="0"/>
              <a:t> </a:t>
            </a:r>
            <a:r>
              <a:rPr lang="en-US" altLang="zh-CN" dirty="0"/>
              <a:t>(optimal</a:t>
            </a:r>
            <a:r>
              <a:rPr lang="zh-CN" altLang="en-US" dirty="0"/>
              <a:t> </a:t>
            </a:r>
            <a:r>
              <a:rPr lang="en-US" altLang="zh-CN" dirty="0"/>
              <a:t>asymmetric</a:t>
            </a:r>
            <a:r>
              <a:rPr lang="zh-CN" altLang="en-US" dirty="0"/>
              <a:t> </a:t>
            </a:r>
            <a:r>
              <a:rPr lang="en-US" altLang="zh-CN" dirty="0"/>
              <a:t>encryption</a:t>
            </a:r>
            <a:r>
              <a:rPr lang="zh-CN" altLang="en-US" dirty="0"/>
              <a:t> </a:t>
            </a:r>
            <a:r>
              <a:rPr lang="en-US" altLang="zh-CN" dirty="0"/>
              <a:t>padding). Append</a:t>
            </a:r>
            <a:r>
              <a:rPr lang="zh-CN" altLang="en-US" dirty="0"/>
              <a:t> </a:t>
            </a:r>
            <a:r>
              <a:rPr lang="en-US" altLang="zh-CN" dirty="0"/>
              <a:t>padding</a:t>
            </a:r>
            <a:r>
              <a:rPr lang="zh-CN" altLang="en-US" dirty="0"/>
              <a:t> </a:t>
            </a:r>
            <a:r>
              <a:rPr lang="en-US" altLang="zh-CN" dirty="0"/>
              <a:t>as</a:t>
            </a:r>
            <a:r>
              <a:rPr lang="zh-CN" altLang="en-US" dirty="0"/>
              <a:t> </a:t>
            </a:r>
            <a:r>
              <a:rPr lang="en-US" altLang="zh-CN" dirty="0"/>
              <a:t>prefix to m. it ensures that when RSA encrypts the same message twice, different ciphertexts will be produced.</a:t>
            </a:r>
            <a:endParaRPr lang="zh-CN" altLang="en-US" dirty="0"/>
          </a:p>
        </p:txBody>
      </p:sp>
    </p:spTree>
    <p:extLst>
      <p:ext uri="{BB962C8B-B14F-4D97-AF65-F5344CB8AC3E}">
        <p14:creationId xmlns:p14="http://schemas.microsoft.com/office/powerpoint/2010/main" val="2515100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2B27DF-E314-4E61-B46C-72C99C05524E}"/>
              </a:ext>
            </a:extLst>
          </p:cNvPr>
          <p:cNvSpPr>
            <a:spLocks noGrp="1"/>
          </p:cNvSpPr>
          <p:nvPr>
            <p:ph type="title"/>
          </p:nvPr>
        </p:nvSpPr>
        <p:spPr/>
        <p:txBody>
          <a:bodyPr/>
          <a:lstStyle/>
          <a:p>
            <a:r>
              <a:rPr lang="en-US" altLang="zh-CN" dirty="0"/>
              <a:t>Cryptography</a:t>
            </a:r>
            <a:br>
              <a:rPr lang="en-US" altLang="zh-CN" dirty="0"/>
            </a:br>
            <a:r>
              <a:rPr lang="en-US" altLang="zh-CN" dirty="0"/>
              <a:t>Diffie and Hellman Key Exchange</a:t>
            </a:r>
            <a:endParaRPr lang="zh-CN" altLang="en-US" dirty="0"/>
          </a:p>
        </p:txBody>
      </p:sp>
      <p:sp>
        <p:nvSpPr>
          <p:cNvPr id="3" name="内容占位符 2">
            <a:extLst>
              <a:ext uri="{FF2B5EF4-FFF2-40B4-BE49-F238E27FC236}">
                <a16:creationId xmlns:a16="http://schemas.microsoft.com/office/drawing/2014/main" id="{C0430A12-A099-4B5F-8508-66D55636A692}"/>
              </a:ext>
            </a:extLst>
          </p:cNvPr>
          <p:cNvSpPr>
            <a:spLocks noGrp="1"/>
          </p:cNvSpPr>
          <p:nvPr>
            <p:ph idx="1"/>
          </p:nvPr>
        </p:nvSpPr>
        <p:spPr/>
        <p:txBody>
          <a:bodyPr/>
          <a:lstStyle/>
          <a:p>
            <a:r>
              <a:rPr lang="en-US" altLang="zh-CN" dirty="0"/>
              <a:t>First public key algorithm</a:t>
            </a:r>
          </a:p>
          <a:p>
            <a:r>
              <a:rPr lang="en-US" altLang="zh-CN" dirty="0"/>
              <a:t>Security relies on difficulty of computing discrete logarithms.</a:t>
            </a:r>
          </a:p>
          <a:p>
            <a:r>
              <a:rPr lang="en-US" altLang="zh-CN" dirty="0"/>
              <a:t>Shared secret key is never transmitted.</a:t>
            </a:r>
          </a:p>
          <a:p>
            <a:r>
              <a:rPr lang="en-US" altLang="zh-CN" dirty="0"/>
              <a:t>Vulnerability: Bucket Bridge Attack (Man-in-the-Middle)</a:t>
            </a:r>
          </a:p>
          <a:p>
            <a:pPr lvl="1"/>
            <a:r>
              <a:rPr lang="en-US" altLang="zh-CN" dirty="0"/>
              <a:t>C plays Bob to Alice and plays Alice to Bob</a:t>
            </a:r>
            <a:endParaRPr lang="zh-CN" altLang="en-US" dirty="0"/>
          </a:p>
        </p:txBody>
      </p:sp>
    </p:spTree>
    <p:extLst>
      <p:ext uri="{BB962C8B-B14F-4D97-AF65-F5344CB8AC3E}">
        <p14:creationId xmlns:p14="http://schemas.microsoft.com/office/powerpoint/2010/main" val="2359647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E5566-F72F-4692-9AAA-841D1910A71D}"/>
              </a:ext>
            </a:extLst>
          </p:cNvPr>
          <p:cNvSpPr>
            <a:spLocks noGrp="1"/>
          </p:cNvSpPr>
          <p:nvPr>
            <p:ph type="title"/>
          </p:nvPr>
        </p:nvSpPr>
        <p:spPr/>
        <p:txBody>
          <a:bodyPr/>
          <a:lstStyle/>
          <a:p>
            <a:r>
              <a:rPr lang="en-US" altLang="zh-CN" dirty="0"/>
              <a:t>Cryptography</a:t>
            </a:r>
            <a:br>
              <a:rPr lang="en-US" altLang="zh-CN" dirty="0"/>
            </a:br>
            <a:r>
              <a:rPr lang="en-US" altLang="zh-CN" dirty="0"/>
              <a:t>Digital Signal Standard</a:t>
            </a:r>
            <a:endParaRPr lang="zh-CN" altLang="en-US" dirty="0"/>
          </a:p>
        </p:txBody>
      </p:sp>
      <p:sp>
        <p:nvSpPr>
          <p:cNvPr id="3" name="内容占位符 2">
            <a:extLst>
              <a:ext uri="{FF2B5EF4-FFF2-40B4-BE49-F238E27FC236}">
                <a16:creationId xmlns:a16="http://schemas.microsoft.com/office/drawing/2014/main" id="{00100AD6-7923-45DD-84E4-531B3A99CFD4}"/>
              </a:ext>
            </a:extLst>
          </p:cNvPr>
          <p:cNvSpPr>
            <a:spLocks noGrp="1"/>
          </p:cNvSpPr>
          <p:nvPr>
            <p:ph idx="1"/>
          </p:nvPr>
        </p:nvSpPr>
        <p:spPr/>
        <p:txBody>
          <a:bodyPr/>
          <a:lstStyle/>
          <a:p>
            <a:r>
              <a:rPr lang="en-US" altLang="zh-CN" dirty="0"/>
              <a:t>Makes use of SHA-1 and the DSA.</a:t>
            </a:r>
          </a:p>
          <a:p>
            <a:r>
              <a:rPr lang="en-US" altLang="zh-CN" dirty="0"/>
              <a:t>A type of digital signature algorithm (DSA) that was developed by the U.S. National Security Agency (NSA) to generate digital signatures for the authentication of electronic systems.</a:t>
            </a:r>
          </a:p>
          <a:p>
            <a:r>
              <a:rPr lang="en-US" altLang="zh-CN" dirty="0"/>
              <a:t>Is designed to </a:t>
            </a:r>
            <a:r>
              <a:rPr lang="en-US" altLang="zh-CN" dirty="0">
                <a:solidFill>
                  <a:srgbClr val="CC3399"/>
                </a:solidFill>
              </a:rPr>
              <a:t>provide only the digital signature function, cannot be used for encryption or key exchange</a:t>
            </a:r>
            <a:r>
              <a:rPr lang="en-US" altLang="zh-CN" dirty="0"/>
              <a:t>.</a:t>
            </a:r>
            <a:endParaRPr lang="zh-CN" altLang="en-US" dirty="0"/>
          </a:p>
        </p:txBody>
      </p:sp>
    </p:spTree>
    <p:extLst>
      <p:ext uri="{BB962C8B-B14F-4D97-AF65-F5344CB8AC3E}">
        <p14:creationId xmlns:p14="http://schemas.microsoft.com/office/powerpoint/2010/main" val="1223544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EE475B-2620-4CE4-BCE1-809C95F46F45}"/>
              </a:ext>
            </a:extLst>
          </p:cNvPr>
          <p:cNvSpPr>
            <a:spLocks noGrp="1"/>
          </p:cNvSpPr>
          <p:nvPr>
            <p:ph type="title"/>
          </p:nvPr>
        </p:nvSpPr>
        <p:spPr/>
        <p:txBody>
          <a:bodyPr/>
          <a:lstStyle/>
          <a:p>
            <a:r>
              <a:rPr lang="en-US" altLang="zh-CN" dirty="0"/>
              <a:t>Cryptography</a:t>
            </a:r>
            <a:br>
              <a:rPr lang="en-US" altLang="zh-CN" dirty="0"/>
            </a:br>
            <a:r>
              <a:rPr lang="en-US" altLang="zh-CN" dirty="0"/>
              <a:t>Elliptic Curve Cryptography (ECC)</a:t>
            </a:r>
            <a:endParaRPr lang="zh-CN" altLang="en-US" dirty="0"/>
          </a:p>
        </p:txBody>
      </p:sp>
      <p:sp>
        <p:nvSpPr>
          <p:cNvPr id="3" name="内容占位符 2">
            <a:extLst>
              <a:ext uri="{FF2B5EF4-FFF2-40B4-BE49-F238E27FC236}">
                <a16:creationId xmlns:a16="http://schemas.microsoft.com/office/drawing/2014/main" id="{82D5061F-E146-430A-AF11-E2A4F3C2BD68}"/>
              </a:ext>
            </a:extLst>
          </p:cNvPr>
          <p:cNvSpPr>
            <a:spLocks noGrp="1"/>
          </p:cNvSpPr>
          <p:nvPr>
            <p:ph idx="1"/>
          </p:nvPr>
        </p:nvSpPr>
        <p:spPr>
          <a:xfrm>
            <a:off x="838200" y="1825624"/>
            <a:ext cx="10515600" cy="4847891"/>
          </a:xfrm>
        </p:spPr>
        <p:txBody>
          <a:bodyPr>
            <a:normAutofit lnSpcReduction="10000"/>
          </a:bodyPr>
          <a:lstStyle/>
          <a:p>
            <a:r>
              <a:rPr lang="en-US" altLang="zh-CN" dirty="0"/>
              <a:t>Relies on the assumption that while it is possible to compute a point multiplication, it is conversely almost impossible to compute the multiplicand given only the original and product points.</a:t>
            </a:r>
          </a:p>
          <a:p>
            <a:r>
              <a:rPr lang="en-US" altLang="zh-CN" dirty="0"/>
              <a:t>Key benefits</a:t>
            </a:r>
          </a:p>
          <a:p>
            <a:pPr lvl="1"/>
            <a:r>
              <a:rPr lang="en-US" altLang="zh-CN" dirty="0"/>
              <a:t>Stronger keys -&gt; small ECC keys have the equivalent strength of larger RSA keys because of the algorithm used to generate them. For example, a 256-bit ECC key is equivalent to a 3072-bit RSA. Small keys allow encryption to stay ahead of computing power without having to simply create longer keys.</a:t>
            </a:r>
          </a:p>
          <a:p>
            <a:pPr lvl="1"/>
            <a:r>
              <a:rPr lang="en-US" altLang="zh-CN" dirty="0"/>
              <a:t>Because of the smaller key size with an ECC certificate, less data is transmitted from the server to the client during the SSL handshake. ECC certificates also requires less CPU and memory, increasing network performance and making a potentially large difference on high-volume or high-traffic sites.</a:t>
            </a:r>
            <a:endParaRPr lang="zh-CN" altLang="en-US" dirty="0"/>
          </a:p>
        </p:txBody>
      </p:sp>
    </p:spTree>
    <p:extLst>
      <p:ext uri="{BB962C8B-B14F-4D97-AF65-F5344CB8AC3E}">
        <p14:creationId xmlns:p14="http://schemas.microsoft.com/office/powerpoint/2010/main" val="2750138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37E83-D1CA-4D72-9F38-F2613CD80CAB}"/>
              </a:ext>
            </a:extLst>
          </p:cNvPr>
          <p:cNvSpPr>
            <a:spLocks noGrp="1"/>
          </p:cNvSpPr>
          <p:nvPr>
            <p:ph type="title"/>
          </p:nvPr>
        </p:nvSpPr>
        <p:spPr/>
        <p:txBody>
          <a:bodyPr/>
          <a:lstStyle/>
          <a:p>
            <a:r>
              <a:rPr lang="en-US" altLang="zh-CN" dirty="0"/>
              <a:t>Security Protocol</a:t>
            </a:r>
            <a:endParaRPr lang="zh-CN" altLang="en-US" dirty="0"/>
          </a:p>
        </p:txBody>
      </p:sp>
      <p:sp>
        <p:nvSpPr>
          <p:cNvPr id="3" name="内容占位符 2">
            <a:extLst>
              <a:ext uri="{FF2B5EF4-FFF2-40B4-BE49-F238E27FC236}">
                <a16:creationId xmlns:a16="http://schemas.microsoft.com/office/drawing/2014/main" id="{3E831A24-E4CA-4CE6-B9A4-FE470A8FC312}"/>
              </a:ext>
            </a:extLst>
          </p:cNvPr>
          <p:cNvSpPr>
            <a:spLocks noGrp="1"/>
          </p:cNvSpPr>
          <p:nvPr>
            <p:ph idx="1"/>
          </p:nvPr>
        </p:nvSpPr>
        <p:spPr/>
        <p:txBody>
          <a:bodyPr/>
          <a:lstStyle/>
          <a:p>
            <a:r>
              <a:rPr lang="en-US" altLang="zh-CN" dirty="0"/>
              <a:t>Purposes</a:t>
            </a:r>
          </a:p>
          <a:p>
            <a:pPr lvl="1"/>
            <a:r>
              <a:rPr lang="en-US" altLang="zh-CN" dirty="0"/>
              <a:t>Mutually authenticate</a:t>
            </a:r>
          </a:p>
          <a:p>
            <a:pPr lvl="1"/>
            <a:r>
              <a:rPr lang="en-US" altLang="zh-CN" dirty="0"/>
              <a:t>Establish and exchange keys</a:t>
            </a:r>
          </a:p>
          <a:p>
            <a:pPr lvl="1"/>
            <a:r>
              <a:rPr lang="en-US" altLang="zh-CN" dirty="0"/>
              <a:t>Agree to cryptographic operations and algorithms</a:t>
            </a:r>
            <a:endParaRPr lang="zh-CN" altLang="en-US" dirty="0"/>
          </a:p>
        </p:txBody>
      </p:sp>
    </p:spTree>
    <p:extLst>
      <p:ext uri="{BB962C8B-B14F-4D97-AF65-F5344CB8AC3E}">
        <p14:creationId xmlns:p14="http://schemas.microsoft.com/office/powerpoint/2010/main" val="2124239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4878EA-B9A3-4A14-B00A-BAD19012053A}"/>
              </a:ext>
            </a:extLst>
          </p:cNvPr>
          <p:cNvSpPr>
            <a:spLocks noGrp="1"/>
          </p:cNvSpPr>
          <p:nvPr>
            <p:ph type="title"/>
          </p:nvPr>
        </p:nvSpPr>
        <p:spPr/>
        <p:txBody>
          <a:bodyPr/>
          <a:lstStyle/>
          <a:p>
            <a:r>
              <a:rPr lang="en-US" altLang="zh-CN" dirty="0"/>
              <a:t>Security Protocol</a:t>
            </a:r>
            <a:br>
              <a:rPr lang="en-US" altLang="zh-CN" dirty="0"/>
            </a:br>
            <a:r>
              <a:rPr lang="en-US" altLang="zh-CN" dirty="0"/>
              <a:t>Mutual Authentication – shared secret</a:t>
            </a:r>
            <a:endParaRPr lang="zh-CN" altLang="en-US" dirty="0"/>
          </a:p>
        </p:txBody>
      </p:sp>
      <p:pic>
        <p:nvPicPr>
          <p:cNvPr id="4" name="图片 3">
            <a:extLst>
              <a:ext uri="{FF2B5EF4-FFF2-40B4-BE49-F238E27FC236}">
                <a16:creationId xmlns:a16="http://schemas.microsoft.com/office/drawing/2014/main" id="{ACE6F4EF-86BA-4B5C-A1A5-7D5C04961784}"/>
              </a:ext>
            </a:extLst>
          </p:cNvPr>
          <p:cNvPicPr>
            <a:picLocks noChangeAspect="1"/>
          </p:cNvPicPr>
          <p:nvPr/>
        </p:nvPicPr>
        <p:blipFill rotWithShape="1">
          <a:blip r:embed="rId2"/>
          <a:srcRect l="6094" t="36551" r="26093" b="15140"/>
          <a:stretch/>
        </p:blipFill>
        <p:spPr>
          <a:xfrm>
            <a:off x="2841609" y="2649538"/>
            <a:ext cx="6508782" cy="2608262"/>
          </a:xfrm>
          <a:prstGeom prst="rect">
            <a:avLst/>
          </a:prstGeom>
        </p:spPr>
      </p:pic>
    </p:spTree>
    <p:extLst>
      <p:ext uri="{BB962C8B-B14F-4D97-AF65-F5344CB8AC3E}">
        <p14:creationId xmlns:p14="http://schemas.microsoft.com/office/powerpoint/2010/main" val="962902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F702C1-57EB-4DCC-94DF-7D2AE7D9F1F7}"/>
              </a:ext>
            </a:extLst>
          </p:cNvPr>
          <p:cNvSpPr>
            <a:spLocks noGrp="1"/>
          </p:cNvSpPr>
          <p:nvPr>
            <p:ph type="title"/>
          </p:nvPr>
        </p:nvSpPr>
        <p:spPr/>
        <p:txBody>
          <a:bodyPr/>
          <a:lstStyle/>
          <a:p>
            <a:r>
              <a:rPr lang="en-US" altLang="zh-CN" dirty="0"/>
              <a:t>Security Protocol</a:t>
            </a:r>
            <a:br>
              <a:rPr lang="en-US" altLang="zh-CN" dirty="0"/>
            </a:br>
            <a:r>
              <a:rPr lang="en-US" altLang="zh-CN" dirty="0"/>
              <a:t>Mutual Authentication – reflection attack</a:t>
            </a:r>
            <a:endParaRPr lang="zh-CN" altLang="en-US" dirty="0"/>
          </a:p>
        </p:txBody>
      </p:sp>
      <p:pic>
        <p:nvPicPr>
          <p:cNvPr id="4" name="图片 3">
            <a:extLst>
              <a:ext uri="{FF2B5EF4-FFF2-40B4-BE49-F238E27FC236}">
                <a16:creationId xmlns:a16="http://schemas.microsoft.com/office/drawing/2014/main" id="{487655A7-3E20-4F45-AC5A-745733144726}"/>
              </a:ext>
            </a:extLst>
          </p:cNvPr>
          <p:cNvPicPr>
            <a:picLocks noChangeAspect="1"/>
          </p:cNvPicPr>
          <p:nvPr/>
        </p:nvPicPr>
        <p:blipFill>
          <a:blip r:embed="rId2"/>
          <a:stretch>
            <a:fillRect/>
          </a:stretch>
        </p:blipFill>
        <p:spPr>
          <a:xfrm>
            <a:off x="125806" y="1819873"/>
            <a:ext cx="5722153" cy="2323503"/>
          </a:xfrm>
          <a:prstGeom prst="rect">
            <a:avLst/>
          </a:prstGeom>
        </p:spPr>
      </p:pic>
      <p:pic>
        <p:nvPicPr>
          <p:cNvPr id="5" name="图片 4">
            <a:extLst>
              <a:ext uri="{FF2B5EF4-FFF2-40B4-BE49-F238E27FC236}">
                <a16:creationId xmlns:a16="http://schemas.microsoft.com/office/drawing/2014/main" id="{9010DA73-238D-40CD-A439-1C22C630ABF2}"/>
              </a:ext>
            </a:extLst>
          </p:cNvPr>
          <p:cNvPicPr>
            <a:picLocks noChangeAspect="1"/>
          </p:cNvPicPr>
          <p:nvPr/>
        </p:nvPicPr>
        <p:blipFill rotWithShape="1">
          <a:blip r:embed="rId3"/>
          <a:srcRect l="6094" t="34722" r="26407" b="16389"/>
          <a:stretch/>
        </p:blipFill>
        <p:spPr>
          <a:xfrm>
            <a:off x="6241340" y="1819873"/>
            <a:ext cx="5445967" cy="2218727"/>
          </a:xfrm>
          <a:prstGeom prst="rect">
            <a:avLst/>
          </a:prstGeom>
        </p:spPr>
      </p:pic>
      <p:pic>
        <p:nvPicPr>
          <p:cNvPr id="7" name="图片 6">
            <a:extLst>
              <a:ext uri="{FF2B5EF4-FFF2-40B4-BE49-F238E27FC236}">
                <a16:creationId xmlns:a16="http://schemas.microsoft.com/office/drawing/2014/main" id="{893C5C66-0B58-4BEB-9AE3-4786EA6BEC1E}"/>
              </a:ext>
            </a:extLst>
          </p:cNvPr>
          <p:cNvPicPr>
            <a:picLocks noChangeAspect="1"/>
          </p:cNvPicPr>
          <p:nvPr/>
        </p:nvPicPr>
        <p:blipFill rotWithShape="1">
          <a:blip r:embed="rId4"/>
          <a:srcRect l="6875" t="34722" r="27891" b="13889"/>
          <a:stretch/>
        </p:blipFill>
        <p:spPr>
          <a:xfrm>
            <a:off x="125806" y="4143376"/>
            <a:ext cx="5503469" cy="2438663"/>
          </a:xfrm>
          <a:prstGeom prst="rect">
            <a:avLst/>
          </a:prstGeom>
        </p:spPr>
      </p:pic>
      <p:sp>
        <p:nvSpPr>
          <p:cNvPr id="8" name="内容占位符 2">
            <a:extLst>
              <a:ext uri="{FF2B5EF4-FFF2-40B4-BE49-F238E27FC236}">
                <a16:creationId xmlns:a16="http://schemas.microsoft.com/office/drawing/2014/main" id="{C2E1E8F1-F55D-4D88-A077-25D406AA11E3}"/>
              </a:ext>
            </a:extLst>
          </p:cNvPr>
          <p:cNvSpPr>
            <a:spLocks noGrp="1"/>
          </p:cNvSpPr>
          <p:nvPr>
            <p:ph idx="1"/>
          </p:nvPr>
        </p:nvSpPr>
        <p:spPr>
          <a:xfrm>
            <a:off x="6019800" y="4167785"/>
            <a:ext cx="5667507" cy="2543439"/>
          </a:xfrm>
        </p:spPr>
        <p:txBody>
          <a:bodyPr>
            <a:normAutofit lnSpcReduction="10000"/>
          </a:bodyPr>
          <a:lstStyle/>
          <a:p>
            <a:pPr marL="0" indent="0" algn="just">
              <a:buNone/>
            </a:pPr>
            <a:r>
              <a:rPr lang="en-US" altLang="zh-CN" sz="2000" dirty="0"/>
              <a:t>Reflection attack exploits a common security technique known as a challenge-response authentication. The hacker logs on and receives a challenge. The server expects an answer in the form of the correct response to the challenge. The hacker then creates another connection and sends the challenge back to the server. In a weak protocol, the server will send back the answer, allowing the hacker to send the answer back through the first connection to access the server.</a:t>
            </a:r>
            <a:endParaRPr lang="zh-CN" altLang="en-US" sz="2000" dirty="0"/>
          </a:p>
        </p:txBody>
      </p:sp>
    </p:spTree>
    <p:extLst>
      <p:ext uri="{BB962C8B-B14F-4D97-AF65-F5344CB8AC3E}">
        <p14:creationId xmlns:p14="http://schemas.microsoft.com/office/powerpoint/2010/main" val="21369000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D8D22F-24D7-4243-B41E-EFA0D68D6318}"/>
              </a:ext>
            </a:extLst>
          </p:cNvPr>
          <p:cNvSpPr>
            <a:spLocks noGrp="1"/>
          </p:cNvSpPr>
          <p:nvPr>
            <p:ph type="title"/>
          </p:nvPr>
        </p:nvSpPr>
        <p:spPr/>
        <p:txBody>
          <a:bodyPr/>
          <a:lstStyle/>
          <a:p>
            <a:r>
              <a:rPr lang="en-US" altLang="zh-CN" dirty="0"/>
              <a:t>Security Protocol</a:t>
            </a:r>
            <a:br>
              <a:rPr lang="en-US" altLang="zh-CN" dirty="0"/>
            </a:br>
            <a:r>
              <a:rPr lang="en-US" altLang="zh-CN" dirty="0"/>
              <a:t>Mutual Authentication – reflection attack</a:t>
            </a:r>
            <a:endParaRPr lang="zh-CN" altLang="en-US" dirty="0"/>
          </a:p>
        </p:txBody>
      </p:sp>
      <p:sp>
        <p:nvSpPr>
          <p:cNvPr id="4" name="内容占位符 3">
            <a:extLst>
              <a:ext uri="{FF2B5EF4-FFF2-40B4-BE49-F238E27FC236}">
                <a16:creationId xmlns:a16="http://schemas.microsoft.com/office/drawing/2014/main" id="{AE402852-D11A-4932-8FDD-D30636863FE2}"/>
              </a:ext>
            </a:extLst>
          </p:cNvPr>
          <p:cNvSpPr>
            <a:spLocks noGrp="1"/>
          </p:cNvSpPr>
          <p:nvPr>
            <p:ph idx="1"/>
          </p:nvPr>
        </p:nvSpPr>
        <p:spPr/>
        <p:txBody>
          <a:bodyPr/>
          <a:lstStyle/>
          <a:p>
            <a:r>
              <a:rPr lang="en-US" altLang="zh-CN" dirty="0"/>
              <a:t>Fixes</a:t>
            </a:r>
          </a:p>
          <a:p>
            <a:pPr lvl="1"/>
            <a:r>
              <a:rPr lang="en-US" altLang="zh-CN" dirty="0"/>
              <a:t>Use two different keys for initiator and responder.</a:t>
            </a:r>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en-US" altLang="zh-CN" dirty="0"/>
              <a:t>Initiator and responder send different types of challenges. E.g. even number for initiator and odd number for responder.</a:t>
            </a:r>
            <a:endParaRPr lang="zh-CN" altLang="en-US" dirty="0"/>
          </a:p>
        </p:txBody>
      </p:sp>
      <p:pic>
        <p:nvPicPr>
          <p:cNvPr id="6" name="图片 5">
            <a:extLst>
              <a:ext uri="{FF2B5EF4-FFF2-40B4-BE49-F238E27FC236}">
                <a16:creationId xmlns:a16="http://schemas.microsoft.com/office/drawing/2014/main" id="{89224BB7-214C-4C70-9FED-51705749BC15}"/>
              </a:ext>
            </a:extLst>
          </p:cNvPr>
          <p:cNvPicPr>
            <a:picLocks noChangeAspect="1"/>
          </p:cNvPicPr>
          <p:nvPr/>
        </p:nvPicPr>
        <p:blipFill rotWithShape="1">
          <a:blip r:embed="rId2"/>
          <a:srcRect l="13750" t="34152" r="20526" b="13685"/>
          <a:stretch/>
        </p:blipFill>
        <p:spPr>
          <a:xfrm>
            <a:off x="3312045" y="2792079"/>
            <a:ext cx="5567910" cy="2485774"/>
          </a:xfrm>
          <a:prstGeom prst="rect">
            <a:avLst/>
          </a:prstGeom>
        </p:spPr>
      </p:pic>
    </p:spTree>
    <p:extLst>
      <p:ext uri="{BB962C8B-B14F-4D97-AF65-F5344CB8AC3E}">
        <p14:creationId xmlns:p14="http://schemas.microsoft.com/office/powerpoint/2010/main" val="1402749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303485-810A-4302-9630-5A99E9B7FF54}"/>
              </a:ext>
            </a:extLst>
          </p:cNvPr>
          <p:cNvSpPr>
            <a:spLocks noGrp="1"/>
          </p:cNvSpPr>
          <p:nvPr>
            <p:ph type="title"/>
          </p:nvPr>
        </p:nvSpPr>
        <p:spPr/>
        <p:txBody>
          <a:bodyPr/>
          <a:lstStyle/>
          <a:p>
            <a:r>
              <a:rPr lang="en-US" altLang="zh-CN" dirty="0"/>
              <a:t>Security Protocol</a:t>
            </a:r>
            <a:br>
              <a:rPr lang="en-US" altLang="zh-CN" dirty="0"/>
            </a:br>
            <a:r>
              <a:rPr lang="en-US" altLang="zh-CN" dirty="0"/>
              <a:t>Mutual Authentication – public keys</a:t>
            </a:r>
            <a:endParaRPr lang="zh-CN" altLang="en-US" dirty="0"/>
          </a:p>
        </p:txBody>
      </p:sp>
      <p:pic>
        <p:nvPicPr>
          <p:cNvPr id="4" name="图片 3">
            <a:extLst>
              <a:ext uri="{FF2B5EF4-FFF2-40B4-BE49-F238E27FC236}">
                <a16:creationId xmlns:a16="http://schemas.microsoft.com/office/drawing/2014/main" id="{220E16D1-B690-4D65-831D-CD6FA68C6876}"/>
              </a:ext>
            </a:extLst>
          </p:cNvPr>
          <p:cNvPicPr>
            <a:picLocks noChangeAspect="1"/>
          </p:cNvPicPr>
          <p:nvPr/>
        </p:nvPicPr>
        <p:blipFill rotWithShape="1">
          <a:blip r:embed="rId2"/>
          <a:srcRect l="13750" t="30175" r="21316" b="24211"/>
          <a:stretch/>
        </p:blipFill>
        <p:spPr>
          <a:xfrm>
            <a:off x="2584784" y="2615328"/>
            <a:ext cx="7022431" cy="2774820"/>
          </a:xfrm>
          <a:prstGeom prst="rect">
            <a:avLst/>
          </a:prstGeom>
        </p:spPr>
      </p:pic>
    </p:spTree>
    <p:extLst>
      <p:ext uri="{BB962C8B-B14F-4D97-AF65-F5344CB8AC3E}">
        <p14:creationId xmlns:p14="http://schemas.microsoft.com/office/powerpoint/2010/main" val="1051688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95F368-3AD1-42C4-ACDD-151A284617A0}"/>
              </a:ext>
            </a:extLst>
          </p:cNvPr>
          <p:cNvSpPr>
            <a:spLocks noGrp="1"/>
          </p:cNvSpPr>
          <p:nvPr>
            <p:ph type="title"/>
          </p:nvPr>
        </p:nvSpPr>
        <p:spPr/>
        <p:txBody>
          <a:bodyPr/>
          <a:lstStyle/>
          <a:p>
            <a:r>
              <a:rPr lang="en-US" altLang="zh-CN" dirty="0"/>
              <a:t>Intrusion Detection</a:t>
            </a:r>
            <a:br>
              <a:rPr lang="en-US" altLang="zh-CN" dirty="0"/>
            </a:br>
            <a:r>
              <a:rPr lang="en-US" altLang="zh-CN" dirty="0"/>
              <a:t>Classification Approaches</a:t>
            </a:r>
            <a:endParaRPr lang="zh-CN" altLang="en-US" dirty="0"/>
          </a:p>
        </p:txBody>
      </p:sp>
      <p:sp>
        <p:nvSpPr>
          <p:cNvPr id="3" name="内容占位符 2">
            <a:extLst>
              <a:ext uri="{FF2B5EF4-FFF2-40B4-BE49-F238E27FC236}">
                <a16:creationId xmlns:a16="http://schemas.microsoft.com/office/drawing/2014/main" id="{89AFDDE3-E81D-4E59-A1E8-B8460EBDF089}"/>
              </a:ext>
            </a:extLst>
          </p:cNvPr>
          <p:cNvSpPr>
            <a:spLocks noGrp="1"/>
          </p:cNvSpPr>
          <p:nvPr>
            <p:ph idx="1"/>
          </p:nvPr>
        </p:nvSpPr>
        <p:spPr>
          <a:xfrm>
            <a:off x="838200" y="1825625"/>
            <a:ext cx="10515600" cy="4667250"/>
          </a:xfrm>
        </p:spPr>
        <p:txBody>
          <a:bodyPr>
            <a:normAutofit/>
          </a:bodyPr>
          <a:lstStyle/>
          <a:p>
            <a:r>
              <a:rPr lang="en-US" altLang="zh-CN" sz="2400" dirty="0"/>
              <a:t>Statistical</a:t>
            </a:r>
          </a:p>
          <a:p>
            <a:pPr lvl="1"/>
            <a:r>
              <a:rPr lang="en-US" altLang="zh-CN" sz="2000" dirty="0"/>
              <a:t>Using multivariate or time-series models of captured sensor data.</a:t>
            </a:r>
          </a:p>
          <a:p>
            <a:pPr lvl="1"/>
            <a:r>
              <a:rPr lang="en-US" altLang="zh-CN" sz="2000" dirty="0"/>
              <a:t>^_^: Relatively simple, low computational cost, lack of assumptions about expected behavior.</a:t>
            </a:r>
          </a:p>
          <a:p>
            <a:pPr lvl="1"/>
            <a:r>
              <a:rPr lang="en-US" altLang="zh-CN" sz="2000" dirty="0"/>
              <a:t>&gt;_&lt;: Difficult to select suitable metrics. Not all behaviors can be modeled in this way.</a:t>
            </a:r>
          </a:p>
          <a:p>
            <a:r>
              <a:rPr lang="en-US" altLang="zh-CN" sz="2400" dirty="0"/>
              <a:t>Knowledge Based</a:t>
            </a:r>
          </a:p>
          <a:p>
            <a:pPr lvl="1"/>
            <a:r>
              <a:rPr lang="en-US" altLang="zh-CN" sz="2000" dirty="0"/>
              <a:t>Uses an expert system that classifies observed behavior according to a set of rules that model legitimate behavior.</a:t>
            </a:r>
          </a:p>
          <a:p>
            <a:pPr lvl="1"/>
            <a:r>
              <a:rPr lang="en-US" altLang="zh-CN" sz="2000" dirty="0"/>
              <a:t>^_^: Robust and flexible.</a:t>
            </a:r>
          </a:p>
          <a:p>
            <a:pPr lvl="1"/>
            <a:r>
              <a:rPr lang="en-US" altLang="zh-CN" sz="2000" dirty="0"/>
              <a:t>&gt;_&lt;: The amount of time required to develop knowledge from the data.</a:t>
            </a:r>
          </a:p>
          <a:p>
            <a:pPr lvl="1"/>
            <a:r>
              <a:rPr lang="en-US" altLang="zh-CN" sz="2000" dirty="0"/>
              <a:t>&gt;_&lt;: Human expert must assist with the process.</a:t>
            </a:r>
            <a:endParaRPr lang="zh-CN" altLang="en-US" sz="2000" dirty="0"/>
          </a:p>
        </p:txBody>
      </p:sp>
    </p:spTree>
    <p:extLst>
      <p:ext uri="{BB962C8B-B14F-4D97-AF65-F5344CB8AC3E}">
        <p14:creationId xmlns:p14="http://schemas.microsoft.com/office/powerpoint/2010/main" val="2432238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BB6B2-B516-4BE1-AA87-610B27482819}"/>
              </a:ext>
            </a:extLst>
          </p:cNvPr>
          <p:cNvSpPr>
            <a:spLocks noGrp="1"/>
          </p:cNvSpPr>
          <p:nvPr>
            <p:ph type="title"/>
          </p:nvPr>
        </p:nvSpPr>
        <p:spPr/>
        <p:txBody>
          <a:bodyPr/>
          <a:lstStyle/>
          <a:p>
            <a:r>
              <a:rPr lang="en-US" altLang="zh-CN" dirty="0"/>
              <a:t>Security Protocol</a:t>
            </a:r>
            <a:br>
              <a:rPr lang="en-US" altLang="zh-CN" dirty="0"/>
            </a:br>
            <a:r>
              <a:rPr lang="en-US" altLang="zh-CN" dirty="0"/>
              <a:t>Session Keys</a:t>
            </a:r>
            <a:endParaRPr lang="zh-CN" altLang="en-US" dirty="0"/>
          </a:p>
        </p:txBody>
      </p:sp>
      <p:sp>
        <p:nvSpPr>
          <p:cNvPr id="3" name="内容占位符 2">
            <a:extLst>
              <a:ext uri="{FF2B5EF4-FFF2-40B4-BE49-F238E27FC236}">
                <a16:creationId xmlns:a16="http://schemas.microsoft.com/office/drawing/2014/main" id="{3A4A017D-D783-4FDB-B33F-05776D725133}"/>
              </a:ext>
            </a:extLst>
          </p:cNvPr>
          <p:cNvSpPr>
            <a:spLocks noGrp="1"/>
          </p:cNvSpPr>
          <p:nvPr>
            <p:ph idx="1"/>
          </p:nvPr>
        </p:nvSpPr>
        <p:spPr/>
        <p:txBody>
          <a:bodyPr/>
          <a:lstStyle/>
          <a:p>
            <a:r>
              <a:rPr lang="en-US" altLang="zh-CN" dirty="0"/>
              <a:t>Typically a long term secret key is called a Master key, possibly derived from a password.</a:t>
            </a:r>
          </a:p>
          <a:p>
            <a:r>
              <a:rPr lang="en-US" altLang="zh-CN" dirty="0"/>
              <a:t>The master key is used to authenticate and establish a new session key.</a:t>
            </a:r>
          </a:p>
          <a:p>
            <a:r>
              <a:rPr lang="en-US" altLang="zh-CN" dirty="0"/>
              <a:t>How to share session key?</a:t>
            </a:r>
          </a:p>
          <a:p>
            <a:pPr lvl="1"/>
            <a:r>
              <a:rPr lang="en-US" altLang="zh-CN" dirty="0"/>
              <a:t>Public key: Alice -&gt; Bob E( PRa, E(</a:t>
            </a:r>
            <a:r>
              <a:rPr lang="en-US" altLang="zh-CN" dirty="0" err="1"/>
              <a:t>PUb</a:t>
            </a:r>
            <a:r>
              <a:rPr lang="en-US" altLang="zh-CN" dirty="0"/>
              <a:t>, K) ) Bob</a:t>
            </a:r>
            <a:r>
              <a:rPr lang="zh-CN" altLang="en-US" dirty="0"/>
              <a:t>先用</a:t>
            </a:r>
            <a:r>
              <a:rPr lang="en-US" altLang="zh-CN" dirty="0" err="1"/>
              <a:t>PUa</a:t>
            </a:r>
            <a:r>
              <a:rPr lang="zh-CN" altLang="en-US" dirty="0"/>
              <a:t>解开</a:t>
            </a:r>
            <a:r>
              <a:rPr lang="en-US" altLang="zh-CN" dirty="0"/>
              <a:t>(</a:t>
            </a:r>
            <a:r>
              <a:rPr lang="zh-CN" altLang="en-US" dirty="0"/>
              <a:t>他就能保证这条信息是</a:t>
            </a:r>
            <a:r>
              <a:rPr lang="en-US" altLang="zh-CN" dirty="0"/>
              <a:t>Alice</a:t>
            </a:r>
            <a:r>
              <a:rPr lang="zh-CN" altLang="en-US" dirty="0"/>
              <a:t>发来的，</a:t>
            </a:r>
            <a:r>
              <a:rPr lang="en-US" altLang="zh-CN" dirty="0"/>
              <a:t>integrity)</a:t>
            </a:r>
            <a:r>
              <a:rPr lang="zh-CN" altLang="en-US" dirty="0"/>
              <a:t>，之后</a:t>
            </a:r>
            <a:r>
              <a:rPr lang="en-US" altLang="zh-CN" dirty="0"/>
              <a:t>Bob</a:t>
            </a:r>
            <a:r>
              <a:rPr lang="zh-CN" altLang="en-US" dirty="0"/>
              <a:t>用</a:t>
            </a:r>
            <a:r>
              <a:rPr lang="en-US" altLang="zh-CN" dirty="0" err="1"/>
              <a:t>PUb</a:t>
            </a:r>
            <a:r>
              <a:rPr lang="zh-CN" altLang="en-US" dirty="0"/>
              <a:t>解</a:t>
            </a:r>
            <a:r>
              <a:rPr lang="en-US" altLang="zh-CN" dirty="0"/>
              <a:t>(only Bob can decrypt, ensures confidentiality)</a:t>
            </a:r>
            <a:r>
              <a:rPr lang="zh-CN" altLang="en-US" dirty="0"/>
              <a:t>。</a:t>
            </a:r>
            <a:endParaRPr lang="en-US" altLang="zh-CN" dirty="0"/>
          </a:p>
          <a:p>
            <a:pPr lvl="1"/>
            <a:r>
              <a:rPr lang="en-US" altLang="zh-CN" dirty="0"/>
              <a:t>Diffie-Hellman </a:t>
            </a:r>
            <a:endParaRPr lang="zh-CN" altLang="en-US" dirty="0"/>
          </a:p>
        </p:txBody>
      </p:sp>
    </p:spTree>
    <p:extLst>
      <p:ext uri="{BB962C8B-B14F-4D97-AF65-F5344CB8AC3E}">
        <p14:creationId xmlns:p14="http://schemas.microsoft.com/office/powerpoint/2010/main" val="3299569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65C7CE-CA04-4364-B8F7-A6F8A3B2B625}"/>
              </a:ext>
            </a:extLst>
          </p:cNvPr>
          <p:cNvSpPr>
            <a:spLocks noGrp="1"/>
          </p:cNvSpPr>
          <p:nvPr>
            <p:ph type="title"/>
          </p:nvPr>
        </p:nvSpPr>
        <p:spPr/>
        <p:txBody>
          <a:bodyPr/>
          <a:lstStyle/>
          <a:p>
            <a:r>
              <a:rPr lang="en-US" altLang="zh-CN" dirty="0"/>
              <a:t>Security Protocol</a:t>
            </a:r>
            <a:br>
              <a:rPr lang="en-US" altLang="zh-CN" dirty="0"/>
            </a:br>
            <a:r>
              <a:rPr lang="en-US" altLang="zh-CN" dirty="0"/>
              <a:t>Kerberos</a:t>
            </a:r>
            <a:endParaRPr lang="zh-CN" altLang="en-US" dirty="0"/>
          </a:p>
        </p:txBody>
      </p:sp>
      <p:sp>
        <p:nvSpPr>
          <p:cNvPr id="3" name="内容占位符 2">
            <a:extLst>
              <a:ext uri="{FF2B5EF4-FFF2-40B4-BE49-F238E27FC236}">
                <a16:creationId xmlns:a16="http://schemas.microsoft.com/office/drawing/2014/main" id="{B7A3114C-8E71-4694-BEBA-18DDACC2A0C6}"/>
              </a:ext>
            </a:extLst>
          </p:cNvPr>
          <p:cNvSpPr>
            <a:spLocks noGrp="1"/>
          </p:cNvSpPr>
          <p:nvPr>
            <p:ph idx="1"/>
          </p:nvPr>
        </p:nvSpPr>
        <p:spPr>
          <a:xfrm>
            <a:off x="838200" y="1905000"/>
            <a:ext cx="10687050" cy="4857750"/>
          </a:xfrm>
        </p:spPr>
        <p:txBody>
          <a:bodyPr>
            <a:normAutofit lnSpcReduction="10000"/>
          </a:bodyPr>
          <a:lstStyle/>
          <a:p>
            <a:pPr>
              <a:lnSpc>
                <a:spcPct val="100000"/>
              </a:lnSpc>
              <a:spcBef>
                <a:spcPts val="600"/>
              </a:spcBef>
            </a:pPr>
            <a:r>
              <a:rPr lang="en-US" altLang="zh-CN" sz="2400" dirty="0"/>
              <a:t>A network authentication and access control protocol. It is designed to provide strong authentication for client/server applications by using secret-key cryptography.</a:t>
            </a:r>
          </a:p>
          <a:p>
            <a:pPr>
              <a:lnSpc>
                <a:spcPct val="100000"/>
              </a:lnSpc>
              <a:spcBef>
                <a:spcPts val="600"/>
              </a:spcBef>
            </a:pPr>
            <a:r>
              <a:rPr lang="en-US" altLang="zh-CN" sz="2400" dirty="0"/>
              <a:t>Support both inter-realm and cross-realm authentication. If realm A trusts realm B, then clients in realm A can have chance to communicate with the TGS in realm B, and thus, communicate with servers in realm B.</a:t>
            </a:r>
          </a:p>
          <a:p>
            <a:pPr>
              <a:lnSpc>
                <a:spcPct val="100000"/>
              </a:lnSpc>
              <a:spcBef>
                <a:spcPts val="600"/>
              </a:spcBef>
            </a:pPr>
            <a:r>
              <a:rPr lang="en-US" altLang="zh-CN" sz="2400" dirty="0"/>
              <a:t>Why Kerberos?</a:t>
            </a:r>
          </a:p>
          <a:p>
            <a:pPr lvl="1">
              <a:lnSpc>
                <a:spcPct val="100000"/>
              </a:lnSpc>
              <a:spcBef>
                <a:spcPts val="600"/>
              </a:spcBef>
            </a:pPr>
            <a:r>
              <a:rPr lang="zh-CN" altLang="en-US" sz="2000" dirty="0"/>
              <a:t>考虑这样一个场景，在一个网络中有不同的服务器，比如打印机，邮件服务器等。这些服务器都有认证的需求。但不可能让每个服务器自己实现一套认证系统，而是提供一个中心认证服务器</a:t>
            </a:r>
            <a:r>
              <a:rPr lang="en-US" altLang="zh-CN" sz="2000" dirty="0"/>
              <a:t>(AS - Authentication Server)</a:t>
            </a:r>
            <a:r>
              <a:rPr lang="zh-CN" altLang="en-US" sz="2000" dirty="0"/>
              <a:t>。这样任何客户端</a:t>
            </a:r>
            <a:r>
              <a:rPr lang="en-US" altLang="zh-CN" sz="2000" dirty="0"/>
              <a:t>(client)</a:t>
            </a:r>
            <a:r>
              <a:rPr lang="zh-CN" altLang="en-US" sz="2000" dirty="0"/>
              <a:t>只需维护一个密码就能登录所有服务器。</a:t>
            </a:r>
            <a:endParaRPr lang="en-US" altLang="zh-CN" sz="2000" dirty="0"/>
          </a:p>
          <a:p>
            <a:pPr lvl="1">
              <a:lnSpc>
                <a:spcPct val="100000"/>
              </a:lnSpc>
              <a:spcBef>
                <a:spcPts val="600"/>
              </a:spcBef>
            </a:pPr>
            <a:r>
              <a:rPr lang="zh-CN" altLang="en-US" sz="2000" dirty="0"/>
              <a:t>因此，在</a:t>
            </a:r>
            <a:r>
              <a:rPr lang="en-US" altLang="zh-CN" sz="2000" dirty="0"/>
              <a:t>Kerberos</a:t>
            </a:r>
            <a:r>
              <a:rPr lang="zh-CN" altLang="en-US" sz="2000" dirty="0"/>
              <a:t>中至少有三个角色：认证服务器 </a:t>
            </a:r>
            <a:r>
              <a:rPr lang="en-US" altLang="zh-CN" sz="2000" dirty="0"/>
              <a:t>AS, </a:t>
            </a:r>
            <a:r>
              <a:rPr lang="zh-CN" altLang="en-US" sz="2000" dirty="0"/>
              <a:t>客户端 </a:t>
            </a:r>
            <a:r>
              <a:rPr lang="en-US" altLang="zh-CN" sz="2000" dirty="0"/>
              <a:t>client</a:t>
            </a:r>
            <a:r>
              <a:rPr lang="zh-CN" altLang="en-US" sz="2000" dirty="0"/>
              <a:t>，普通服务器 </a:t>
            </a:r>
            <a:r>
              <a:rPr lang="en-US" altLang="zh-CN" sz="2000" dirty="0"/>
              <a:t>Server</a:t>
            </a:r>
            <a:r>
              <a:rPr lang="zh-CN" altLang="en-US" sz="2000" dirty="0"/>
              <a:t>。同时，</a:t>
            </a:r>
            <a:r>
              <a:rPr lang="en-US" altLang="zh-CN" sz="2000" dirty="0"/>
              <a:t>client</a:t>
            </a:r>
            <a:r>
              <a:rPr lang="zh-CN" altLang="en-US" sz="2000" dirty="0"/>
              <a:t>和</a:t>
            </a:r>
            <a:r>
              <a:rPr lang="en-US" altLang="zh-CN" sz="2000" dirty="0"/>
              <a:t>server</a:t>
            </a:r>
            <a:r>
              <a:rPr lang="zh-CN" altLang="en-US" sz="2000" dirty="0"/>
              <a:t>都有密码，它们的密码只有自己和</a:t>
            </a:r>
            <a:r>
              <a:rPr lang="en-US" altLang="zh-CN" sz="2000" dirty="0"/>
              <a:t>AS</a:t>
            </a:r>
            <a:r>
              <a:rPr lang="zh-CN" altLang="en-US" sz="2000" dirty="0"/>
              <a:t>知道。</a:t>
            </a:r>
            <a:endParaRPr lang="en-US" altLang="zh-CN" sz="2000" dirty="0"/>
          </a:p>
          <a:p>
            <a:pPr lvl="1">
              <a:lnSpc>
                <a:spcPct val="100000"/>
              </a:lnSpc>
              <a:spcBef>
                <a:spcPts val="600"/>
              </a:spcBef>
            </a:pPr>
            <a:r>
              <a:rPr lang="en-US" altLang="zh-CN" sz="2000" dirty="0"/>
              <a:t>Client</a:t>
            </a:r>
            <a:r>
              <a:rPr lang="zh-CN" altLang="en-US" sz="2000" dirty="0"/>
              <a:t>和</a:t>
            </a:r>
            <a:r>
              <a:rPr lang="en-US" altLang="zh-CN" sz="2000" dirty="0"/>
              <a:t>Server</a:t>
            </a:r>
            <a:r>
              <a:rPr lang="zh-CN" altLang="en-US" sz="2000" dirty="0"/>
              <a:t>都有唯一的名字，叫做</a:t>
            </a:r>
            <a:r>
              <a:rPr lang="en-US" altLang="zh-CN" sz="2000" dirty="0"/>
              <a:t>principal</a:t>
            </a:r>
            <a:r>
              <a:rPr lang="zh-CN" altLang="en-US" sz="2000" dirty="0"/>
              <a:t>。</a:t>
            </a:r>
          </a:p>
        </p:txBody>
      </p:sp>
    </p:spTree>
    <p:extLst>
      <p:ext uri="{BB962C8B-B14F-4D97-AF65-F5344CB8AC3E}">
        <p14:creationId xmlns:p14="http://schemas.microsoft.com/office/powerpoint/2010/main" val="20506502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382A8-D8E6-47C3-9A00-B5C8E1C27AC6}"/>
              </a:ext>
            </a:extLst>
          </p:cNvPr>
          <p:cNvSpPr>
            <a:spLocks noGrp="1"/>
          </p:cNvSpPr>
          <p:nvPr>
            <p:ph type="title"/>
          </p:nvPr>
        </p:nvSpPr>
        <p:spPr>
          <a:xfrm>
            <a:off x="504825" y="422275"/>
            <a:ext cx="10515600" cy="1325563"/>
          </a:xfrm>
        </p:spPr>
        <p:txBody>
          <a:bodyPr/>
          <a:lstStyle/>
          <a:p>
            <a:r>
              <a:rPr lang="en-US" altLang="zh-CN" dirty="0"/>
              <a:t>Security Protocol</a:t>
            </a:r>
            <a:br>
              <a:rPr lang="en-US" altLang="zh-CN" dirty="0"/>
            </a:br>
            <a:r>
              <a:rPr lang="en-US" altLang="zh-CN" dirty="0"/>
              <a:t>Kerberos – </a:t>
            </a:r>
            <a:r>
              <a:rPr lang="zh-CN" altLang="en-US" sz="3200" b="1" dirty="0"/>
              <a:t>简化认证流程</a:t>
            </a:r>
            <a:endParaRPr lang="zh-CN" altLang="en-US" b="1" dirty="0"/>
          </a:p>
        </p:txBody>
      </p:sp>
      <p:sp>
        <p:nvSpPr>
          <p:cNvPr id="3" name="内容占位符 2">
            <a:extLst>
              <a:ext uri="{FF2B5EF4-FFF2-40B4-BE49-F238E27FC236}">
                <a16:creationId xmlns:a16="http://schemas.microsoft.com/office/drawing/2014/main" id="{F9C28969-E060-40D9-81C3-37354E8AE27E}"/>
              </a:ext>
            </a:extLst>
          </p:cNvPr>
          <p:cNvSpPr>
            <a:spLocks noGrp="1"/>
          </p:cNvSpPr>
          <p:nvPr>
            <p:ph idx="1"/>
          </p:nvPr>
        </p:nvSpPr>
        <p:spPr>
          <a:xfrm>
            <a:off x="595313" y="1862138"/>
            <a:ext cx="4924425" cy="4822826"/>
          </a:xfrm>
        </p:spPr>
        <p:txBody>
          <a:bodyPr>
            <a:noAutofit/>
          </a:bodyPr>
          <a:lstStyle/>
          <a:p>
            <a:pPr algn="just"/>
            <a:r>
              <a:rPr lang="en-US" altLang="zh-CN" sz="2200" dirty="0"/>
              <a:t>1.</a:t>
            </a:r>
            <a:r>
              <a:rPr lang="zh-CN" altLang="en-US" sz="2200" dirty="0"/>
              <a:t> </a:t>
            </a:r>
            <a:r>
              <a:rPr lang="en-US" altLang="zh-CN" sz="2200" dirty="0"/>
              <a:t>client</a:t>
            </a:r>
            <a:r>
              <a:rPr lang="zh-CN" altLang="en-US" sz="2200" dirty="0"/>
              <a:t>向</a:t>
            </a:r>
            <a:r>
              <a:rPr lang="en-US" altLang="zh-CN" sz="2200" dirty="0"/>
              <a:t>AS</a:t>
            </a:r>
            <a:r>
              <a:rPr lang="zh-CN" altLang="en-US" sz="2200" dirty="0"/>
              <a:t>发起请求，内容是：我是谁</a:t>
            </a:r>
            <a:r>
              <a:rPr lang="en-US" altLang="zh-CN" sz="2200" dirty="0"/>
              <a:t>(client’s principal), </a:t>
            </a:r>
            <a:r>
              <a:rPr lang="zh-CN" altLang="en-US" sz="2200" dirty="0"/>
              <a:t>我要和谁通信</a:t>
            </a:r>
            <a:r>
              <a:rPr lang="en-US" altLang="zh-CN" sz="2200" dirty="0"/>
              <a:t>(server’s principal).</a:t>
            </a:r>
          </a:p>
          <a:p>
            <a:pPr algn="just"/>
            <a:r>
              <a:rPr lang="en-US" altLang="zh-CN" sz="2200" dirty="0"/>
              <a:t>2. AS</a:t>
            </a:r>
            <a:r>
              <a:rPr lang="zh-CN" altLang="en-US" sz="2200" dirty="0"/>
              <a:t>收到请求后随机生成一个</a:t>
            </a:r>
            <a:r>
              <a:rPr lang="en-US" altLang="zh-CN" sz="2200" dirty="0"/>
              <a:t>session key (</a:t>
            </a:r>
            <a:r>
              <a:rPr lang="en-US" altLang="zh-CN" sz="2200" dirty="0" err="1"/>
              <a:t>Kc,s</a:t>
            </a:r>
            <a:r>
              <a:rPr lang="en-US" altLang="zh-CN" sz="2200" dirty="0"/>
              <a:t>),</a:t>
            </a:r>
            <a:r>
              <a:rPr lang="zh-CN" altLang="en-US" sz="2200" dirty="0"/>
              <a:t> 并且生成两个</a:t>
            </a:r>
            <a:r>
              <a:rPr lang="en-US" altLang="zh-CN" sz="2200" dirty="0"/>
              <a:t>ticket</a:t>
            </a:r>
            <a:r>
              <a:rPr lang="zh-CN" altLang="en-US" sz="2200" dirty="0"/>
              <a:t>，分别用</a:t>
            </a:r>
            <a:r>
              <a:rPr lang="en-US" altLang="zh-CN" sz="2200" dirty="0"/>
              <a:t>client</a:t>
            </a:r>
            <a:r>
              <a:rPr lang="zh-CN" altLang="en-US" sz="2200" dirty="0"/>
              <a:t>和</a:t>
            </a:r>
            <a:r>
              <a:rPr lang="en-US" altLang="zh-CN" sz="2200" dirty="0"/>
              <a:t>server</a:t>
            </a:r>
            <a:r>
              <a:rPr lang="zh-CN" altLang="en-US" sz="2200" dirty="0"/>
              <a:t>自己的密码加密。</a:t>
            </a:r>
            <a:r>
              <a:rPr lang="en-US" altLang="zh-CN" sz="2200" dirty="0"/>
              <a:t>Client</a:t>
            </a:r>
            <a:r>
              <a:rPr lang="zh-CN" altLang="en-US" sz="2200" dirty="0"/>
              <a:t>不能篡改给</a:t>
            </a:r>
            <a:r>
              <a:rPr lang="en-US" altLang="zh-CN" sz="2200" dirty="0"/>
              <a:t>server</a:t>
            </a:r>
            <a:r>
              <a:rPr lang="zh-CN" altLang="en-US" sz="2200" dirty="0"/>
              <a:t>的那张</a:t>
            </a:r>
            <a:r>
              <a:rPr lang="en-US" altLang="zh-CN" sz="2200" dirty="0"/>
              <a:t>ticket (</a:t>
            </a:r>
            <a:r>
              <a:rPr lang="en-US" altLang="zh-CN" sz="2200" dirty="0" err="1"/>
              <a:t>Ts,c</a:t>
            </a:r>
            <a:r>
              <a:rPr lang="en-US" altLang="zh-CN" sz="2200" dirty="0"/>
              <a:t>)</a:t>
            </a:r>
            <a:r>
              <a:rPr lang="zh-CN" altLang="en-US" sz="2200" dirty="0"/>
              <a:t>因为是用</a:t>
            </a:r>
            <a:r>
              <a:rPr lang="en-US" altLang="zh-CN" sz="2200" dirty="0"/>
              <a:t>server</a:t>
            </a:r>
            <a:r>
              <a:rPr lang="zh-CN" altLang="en-US" sz="2200" dirty="0"/>
              <a:t>自己的密码加密的。</a:t>
            </a:r>
            <a:endParaRPr lang="en-US" altLang="zh-CN" sz="2200" dirty="0"/>
          </a:p>
          <a:p>
            <a:pPr algn="just"/>
            <a:r>
              <a:rPr lang="en-US" altLang="zh-CN" sz="2200" dirty="0"/>
              <a:t>3. client</a:t>
            </a:r>
            <a:r>
              <a:rPr lang="zh-CN" altLang="en-US" sz="2200" dirty="0"/>
              <a:t>用自己的密码解开自己的</a:t>
            </a:r>
            <a:r>
              <a:rPr lang="en-US" altLang="zh-CN" sz="2200" dirty="0"/>
              <a:t>ticket (</a:t>
            </a:r>
            <a:r>
              <a:rPr lang="en-US" altLang="zh-CN" sz="2200" dirty="0" err="1"/>
              <a:t>Tc,s</a:t>
            </a:r>
            <a:r>
              <a:rPr lang="en-US" altLang="zh-CN" sz="2200" dirty="0"/>
              <a:t>),</a:t>
            </a:r>
            <a:r>
              <a:rPr lang="zh-CN" altLang="en-US" sz="2200" dirty="0"/>
              <a:t> 然后生成一个认证</a:t>
            </a:r>
            <a:r>
              <a:rPr lang="en-US" altLang="zh-CN" sz="2200" dirty="0"/>
              <a:t>(authenticator), </a:t>
            </a:r>
            <a:r>
              <a:rPr lang="zh-CN" altLang="en-US" sz="2200" dirty="0"/>
              <a:t>里面含有当前时间戳和</a:t>
            </a:r>
            <a:r>
              <a:rPr lang="en-US" altLang="zh-CN" sz="2200" dirty="0" err="1"/>
              <a:t>Ts,c</a:t>
            </a:r>
            <a:r>
              <a:rPr lang="zh-CN" altLang="en-US" sz="2200" dirty="0"/>
              <a:t>的校验码，并用</a:t>
            </a:r>
            <a:r>
              <a:rPr lang="en-US" altLang="zh-CN" sz="2200" dirty="0"/>
              <a:t>session key (</a:t>
            </a:r>
            <a:r>
              <a:rPr lang="en-US" altLang="zh-CN" sz="2200" dirty="0" err="1"/>
              <a:t>Kc,s</a:t>
            </a:r>
            <a:r>
              <a:rPr lang="en-US" altLang="zh-CN" sz="2200" dirty="0"/>
              <a:t>)</a:t>
            </a:r>
            <a:r>
              <a:rPr lang="zh-CN" altLang="en-US" sz="2200" dirty="0"/>
              <a:t>加密。将</a:t>
            </a:r>
            <a:r>
              <a:rPr lang="en-US" altLang="zh-CN" sz="2200" dirty="0"/>
              <a:t>authenticator</a:t>
            </a:r>
            <a:r>
              <a:rPr lang="zh-CN" altLang="en-US" sz="2200" dirty="0"/>
              <a:t>和</a:t>
            </a:r>
            <a:r>
              <a:rPr lang="en-US" altLang="zh-CN" sz="2200" dirty="0"/>
              <a:t>server</a:t>
            </a:r>
            <a:r>
              <a:rPr lang="zh-CN" altLang="en-US" sz="2200" dirty="0"/>
              <a:t>的</a:t>
            </a:r>
            <a:r>
              <a:rPr lang="en-US" altLang="zh-CN" sz="2200" dirty="0"/>
              <a:t>ticket (</a:t>
            </a:r>
            <a:r>
              <a:rPr lang="en-US" altLang="zh-CN" sz="2200" dirty="0" err="1"/>
              <a:t>Ts,c</a:t>
            </a:r>
            <a:r>
              <a:rPr lang="en-US" altLang="zh-CN" sz="2200" dirty="0"/>
              <a:t>)</a:t>
            </a:r>
            <a:r>
              <a:rPr lang="zh-CN" altLang="en-US" sz="2200" dirty="0"/>
              <a:t>同时发给</a:t>
            </a:r>
            <a:r>
              <a:rPr lang="en-US" altLang="zh-CN" sz="2200" dirty="0"/>
              <a:t>server</a:t>
            </a:r>
            <a:r>
              <a:rPr lang="zh-CN" altLang="en-US" sz="2200" dirty="0"/>
              <a:t>。</a:t>
            </a:r>
          </a:p>
        </p:txBody>
      </p:sp>
      <p:pic>
        <p:nvPicPr>
          <p:cNvPr id="9" name="图片 8">
            <a:extLst>
              <a:ext uri="{FF2B5EF4-FFF2-40B4-BE49-F238E27FC236}">
                <a16:creationId xmlns:a16="http://schemas.microsoft.com/office/drawing/2014/main" id="{4C8CCAE6-3DF8-41BA-85B3-25A3CE9D7B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2625" y="1085056"/>
            <a:ext cx="6430433" cy="4822825"/>
          </a:xfrm>
          <a:prstGeom prst="rect">
            <a:avLst/>
          </a:prstGeom>
        </p:spPr>
      </p:pic>
    </p:spTree>
    <p:extLst>
      <p:ext uri="{BB962C8B-B14F-4D97-AF65-F5344CB8AC3E}">
        <p14:creationId xmlns:p14="http://schemas.microsoft.com/office/powerpoint/2010/main" val="40278138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CDE85-187F-4CC1-8403-F2A8A7F6491F}"/>
              </a:ext>
            </a:extLst>
          </p:cNvPr>
          <p:cNvSpPr>
            <a:spLocks noGrp="1"/>
          </p:cNvSpPr>
          <p:nvPr>
            <p:ph type="title"/>
          </p:nvPr>
        </p:nvSpPr>
        <p:spPr>
          <a:xfrm>
            <a:off x="514350" y="277812"/>
            <a:ext cx="10515600" cy="1325563"/>
          </a:xfrm>
        </p:spPr>
        <p:txBody>
          <a:bodyPr/>
          <a:lstStyle/>
          <a:p>
            <a:r>
              <a:rPr lang="en-US" altLang="zh-CN" dirty="0"/>
              <a:t>Security Protocol</a:t>
            </a:r>
            <a:br>
              <a:rPr lang="en-US" altLang="zh-CN" dirty="0"/>
            </a:br>
            <a:r>
              <a:rPr lang="en-US" altLang="zh-CN" dirty="0"/>
              <a:t>Kerberos – </a:t>
            </a:r>
            <a:r>
              <a:rPr lang="zh-CN" altLang="en-US" sz="3200" b="1" dirty="0"/>
              <a:t>简化认证流程</a:t>
            </a:r>
            <a:endParaRPr lang="zh-CN" altLang="en-US" dirty="0"/>
          </a:p>
        </p:txBody>
      </p:sp>
      <p:sp>
        <p:nvSpPr>
          <p:cNvPr id="3" name="内容占位符 2">
            <a:extLst>
              <a:ext uri="{FF2B5EF4-FFF2-40B4-BE49-F238E27FC236}">
                <a16:creationId xmlns:a16="http://schemas.microsoft.com/office/drawing/2014/main" id="{326C674B-7D4D-489D-8303-FFFDC7584500}"/>
              </a:ext>
            </a:extLst>
          </p:cNvPr>
          <p:cNvSpPr>
            <a:spLocks noGrp="1"/>
          </p:cNvSpPr>
          <p:nvPr>
            <p:ph idx="1"/>
          </p:nvPr>
        </p:nvSpPr>
        <p:spPr>
          <a:xfrm>
            <a:off x="437092" y="1603375"/>
            <a:ext cx="5543550" cy="5254625"/>
          </a:xfrm>
        </p:spPr>
        <p:txBody>
          <a:bodyPr>
            <a:noAutofit/>
          </a:bodyPr>
          <a:lstStyle/>
          <a:p>
            <a:pPr>
              <a:lnSpc>
                <a:spcPct val="100000"/>
              </a:lnSpc>
            </a:pPr>
            <a:r>
              <a:rPr lang="en-US" altLang="zh-CN" sz="2200" dirty="0"/>
              <a:t>4.</a:t>
            </a:r>
            <a:r>
              <a:rPr lang="zh-CN" altLang="en-US" sz="2200" dirty="0"/>
              <a:t> </a:t>
            </a:r>
            <a:r>
              <a:rPr lang="en-US" altLang="zh-CN" sz="2200" dirty="0"/>
              <a:t>server</a:t>
            </a:r>
            <a:r>
              <a:rPr lang="zh-CN" altLang="en-US" sz="2200" dirty="0"/>
              <a:t>首先用自己的密码解开自己的</a:t>
            </a:r>
            <a:r>
              <a:rPr lang="en-US" altLang="zh-CN" sz="2200" dirty="0"/>
              <a:t>ticket (</a:t>
            </a:r>
            <a:r>
              <a:rPr lang="en-US" altLang="zh-CN" sz="2200" dirty="0" err="1"/>
              <a:t>Ts,c</a:t>
            </a:r>
            <a:r>
              <a:rPr lang="en-US" altLang="zh-CN" sz="2200" dirty="0"/>
              <a:t>), </a:t>
            </a:r>
            <a:r>
              <a:rPr lang="zh-CN" altLang="en-US" sz="2200" dirty="0"/>
              <a:t>拿到</a:t>
            </a:r>
            <a:r>
              <a:rPr lang="en-US" altLang="zh-CN" sz="2200" dirty="0"/>
              <a:t>session key (</a:t>
            </a:r>
            <a:r>
              <a:rPr lang="en-US" altLang="zh-CN" sz="2200" dirty="0" err="1"/>
              <a:t>Kc,s</a:t>
            </a:r>
            <a:r>
              <a:rPr lang="en-US" altLang="zh-CN" sz="2200" dirty="0"/>
              <a:t>), </a:t>
            </a:r>
            <a:r>
              <a:rPr lang="zh-CN" altLang="en-US" sz="2200" dirty="0"/>
              <a:t>然后用</a:t>
            </a:r>
            <a:r>
              <a:rPr lang="en-US" altLang="zh-CN" sz="2200" dirty="0" err="1"/>
              <a:t>Kc,s</a:t>
            </a:r>
            <a:r>
              <a:rPr lang="zh-CN" altLang="en-US" sz="2200" dirty="0"/>
              <a:t>解开</a:t>
            </a:r>
            <a:r>
              <a:rPr lang="en-US" altLang="zh-CN" sz="2200" dirty="0"/>
              <a:t>authenticator</a:t>
            </a:r>
            <a:r>
              <a:rPr lang="zh-CN" altLang="en-US" sz="2200" dirty="0"/>
              <a:t>，并做如下检查：</a:t>
            </a:r>
            <a:endParaRPr lang="en-US" altLang="zh-CN" sz="2200" dirty="0"/>
          </a:p>
          <a:p>
            <a:pPr lvl="1">
              <a:lnSpc>
                <a:spcPct val="100000"/>
              </a:lnSpc>
              <a:spcBef>
                <a:spcPts val="1000"/>
              </a:spcBef>
            </a:pPr>
            <a:r>
              <a:rPr lang="zh-CN" altLang="en-US" sz="1800" dirty="0"/>
              <a:t>时间戳是不是当前时间上下</a:t>
            </a:r>
            <a:r>
              <a:rPr lang="en-US" altLang="zh-CN" sz="1800" dirty="0"/>
              <a:t>5</a:t>
            </a:r>
            <a:r>
              <a:rPr lang="zh-CN" altLang="en-US" sz="1800" dirty="0"/>
              <a:t>分钟内，并且检查该时间戳是否首次出现。若不是首次出现，说明有人截获了之前</a:t>
            </a:r>
            <a:r>
              <a:rPr lang="en-US" altLang="zh-CN" sz="1800" dirty="0"/>
              <a:t>client</a:t>
            </a:r>
            <a:r>
              <a:rPr lang="zh-CN" altLang="en-US" sz="1800" dirty="0"/>
              <a:t>发送的内容，进行</a:t>
            </a:r>
            <a:r>
              <a:rPr lang="en-US" altLang="zh-CN" sz="1800" dirty="0"/>
              <a:t>replay</a:t>
            </a:r>
            <a:r>
              <a:rPr lang="zh-CN" altLang="en-US" sz="1800" dirty="0"/>
              <a:t>攻击。</a:t>
            </a:r>
            <a:endParaRPr lang="en-US" altLang="zh-CN" sz="1800" dirty="0"/>
          </a:p>
          <a:p>
            <a:pPr lvl="1">
              <a:lnSpc>
                <a:spcPct val="100000"/>
              </a:lnSpc>
              <a:spcBef>
                <a:spcPts val="1000"/>
              </a:spcBef>
            </a:pPr>
            <a:r>
              <a:rPr lang="zh-CN" altLang="en-US" sz="1800" dirty="0"/>
              <a:t>检查</a:t>
            </a:r>
            <a:r>
              <a:rPr lang="en-US" altLang="zh-CN" sz="1800" dirty="0" err="1"/>
              <a:t>check_sum</a:t>
            </a:r>
            <a:r>
              <a:rPr lang="zh-CN" altLang="en-US" sz="1800" dirty="0"/>
              <a:t>是否正确。</a:t>
            </a:r>
            <a:endParaRPr lang="en-US" altLang="zh-CN" sz="1800" dirty="0"/>
          </a:p>
          <a:p>
            <a:pPr marL="457200" lvl="1" indent="0">
              <a:lnSpc>
                <a:spcPct val="100000"/>
              </a:lnSpc>
              <a:spcBef>
                <a:spcPts val="1000"/>
              </a:spcBef>
              <a:buNone/>
            </a:pPr>
            <a:r>
              <a:rPr lang="zh-CN" altLang="en-US" sz="2200" dirty="0"/>
              <a:t>若都正确，则通过认证。</a:t>
            </a:r>
            <a:r>
              <a:rPr lang="en-US" altLang="zh-CN" sz="2200" dirty="0"/>
              <a:t>Server</a:t>
            </a:r>
            <a:r>
              <a:rPr lang="zh-CN" altLang="en-US" sz="2200" dirty="0"/>
              <a:t>可选择性地回复一条消息来双向认证。</a:t>
            </a:r>
            <a:r>
              <a:rPr lang="en-US" altLang="zh-CN" sz="2200" dirty="0"/>
              <a:t>Client</a:t>
            </a:r>
            <a:r>
              <a:rPr lang="zh-CN" altLang="en-US" sz="2200" dirty="0"/>
              <a:t>可用</a:t>
            </a:r>
            <a:r>
              <a:rPr lang="en-US" altLang="zh-CN" sz="2200" dirty="0" err="1"/>
              <a:t>Kc,s</a:t>
            </a:r>
            <a:r>
              <a:rPr lang="zh-CN" altLang="en-US" sz="2200" dirty="0"/>
              <a:t>解开</a:t>
            </a:r>
            <a:r>
              <a:rPr lang="en-US" altLang="zh-CN" sz="2200" dirty="0"/>
              <a:t>server</a:t>
            </a:r>
            <a:r>
              <a:rPr lang="zh-CN" altLang="en-US" sz="2200" dirty="0"/>
              <a:t>返回的时间戳，比较是否与自己发的那个一致，来验证</a:t>
            </a:r>
            <a:r>
              <a:rPr lang="en-US" altLang="zh-CN" sz="2200" dirty="0"/>
              <a:t>server</a:t>
            </a:r>
            <a:r>
              <a:rPr lang="zh-CN" altLang="en-US" sz="2200" dirty="0"/>
              <a:t>。</a:t>
            </a:r>
            <a:endParaRPr lang="en-US" altLang="zh-CN" sz="2200" dirty="0"/>
          </a:p>
          <a:p>
            <a:pPr>
              <a:lnSpc>
                <a:spcPct val="100000"/>
              </a:lnSpc>
            </a:pPr>
            <a:r>
              <a:rPr lang="en-US" altLang="zh-CN" sz="2200" dirty="0"/>
              <a:t>Client</a:t>
            </a:r>
            <a:r>
              <a:rPr lang="zh-CN" altLang="en-US" sz="2200" dirty="0"/>
              <a:t>与</a:t>
            </a:r>
            <a:r>
              <a:rPr lang="en-US" altLang="zh-CN" sz="2200" dirty="0"/>
              <a:t>server</a:t>
            </a:r>
            <a:r>
              <a:rPr lang="zh-CN" altLang="en-US" sz="2200" dirty="0"/>
              <a:t>完成双向认证后，它们就可以通过</a:t>
            </a:r>
            <a:r>
              <a:rPr lang="en-US" altLang="zh-CN" sz="2200" dirty="0"/>
              <a:t>session key</a:t>
            </a:r>
            <a:r>
              <a:rPr lang="zh-CN" altLang="en-US" sz="2200" dirty="0"/>
              <a:t>来传输内容。</a:t>
            </a:r>
            <a:endParaRPr lang="en-US" altLang="zh-CN" sz="2200" dirty="0"/>
          </a:p>
        </p:txBody>
      </p:sp>
      <p:pic>
        <p:nvPicPr>
          <p:cNvPr id="4" name="图片 3">
            <a:extLst>
              <a:ext uri="{FF2B5EF4-FFF2-40B4-BE49-F238E27FC236}">
                <a16:creationId xmlns:a16="http://schemas.microsoft.com/office/drawing/2014/main" id="{F5ABC39B-FC29-4A50-8BD6-ABE2AEC125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7142" y="1266031"/>
            <a:ext cx="6274858" cy="4706144"/>
          </a:xfrm>
          <a:prstGeom prst="rect">
            <a:avLst/>
          </a:prstGeom>
        </p:spPr>
      </p:pic>
    </p:spTree>
    <p:extLst>
      <p:ext uri="{BB962C8B-B14F-4D97-AF65-F5344CB8AC3E}">
        <p14:creationId xmlns:p14="http://schemas.microsoft.com/office/powerpoint/2010/main" val="3239890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39B733-68F5-4845-AD0E-94CD74AFF817}"/>
              </a:ext>
            </a:extLst>
          </p:cNvPr>
          <p:cNvSpPr>
            <a:spLocks noGrp="1"/>
          </p:cNvSpPr>
          <p:nvPr>
            <p:ph type="title"/>
          </p:nvPr>
        </p:nvSpPr>
        <p:spPr/>
        <p:txBody>
          <a:bodyPr/>
          <a:lstStyle/>
          <a:p>
            <a:r>
              <a:rPr lang="en-US" altLang="zh-CN" dirty="0"/>
              <a:t>Security Protocol</a:t>
            </a:r>
            <a:br>
              <a:rPr lang="en-US" altLang="zh-CN" dirty="0"/>
            </a:br>
            <a:r>
              <a:rPr lang="en-US" altLang="zh-CN" dirty="0"/>
              <a:t>Kerberos – </a:t>
            </a:r>
            <a:r>
              <a:rPr lang="zh-CN" altLang="en-US" sz="3200" b="1" dirty="0"/>
              <a:t>完整认证流程</a:t>
            </a:r>
            <a:endParaRPr lang="zh-CN" altLang="en-US" dirty="0"/>
          </a:p>
        </p:txBody>
      </p:sp>
      <p:sp>
        <p:nvSpPr>
          <p:cNvPr id="3" name="内容占位符 2">
            <a:extLst>
              <a:ext uri="{FF2B5EF4-FFF2-40B4-BE49-F238E27FC236}">
                <a16:creationId xmlns:a16="http://schemas.microsoft.com/office/drawing/2014/main" id="{D288D402-25A8-4D73-B223-2F9F48193B8B}"/>
              </a:ext>
            </a:extLst>
          </p:cNvPr>
          <p:cNvSpPr>
            <a:spLocks noGrp="1"/>
          </p:cNvSpPr>
          <p:nvPr>
            <p:ph idx="1"/>
          </p:nvPr>
        </p:nvSpPr>
        <p:spPr>
          <a:xfrm>
            <a:off x="838200" y="2257425"/>
            <a:ext cx="10515600" cy="3371850"/>
          </a:xfrm>
        </p:spPr>
        <p:txBody>
          <a:bodyPr>
            <a:normAutofit/>
          </a:bodyPr>
          <a:lstStyle/>
          <a:p>
            <a:r>
              <a:rPr lang="zh-CN" altLang="en-US" sz="2400" dirty="0"/>
              <a:t>在简化认证流程中，比较不方便的是每次认证都需要客户端输入自己的密码。我们希望</a:t>
            </a:r>
            <a:r>
              <a:rPr lang="en-US" altLang="zh-CN" sz="2400" dirty="0"/>
              <a:t>AS</a:t>
            </a:r>
            <a:r>
              <a:rPr lang="zh-CN" altLang="en-US" sz="2400" dirty="0"/>
              <a:t>能给</a:t>
            </a:r>
            <a:r>
              <a:rPr lang="en-US" altLang="zh-CN" sz="2400" dirty="0"/>
              <a:t>client</a:t>
            </a:r>
            <a:r>
              <a:rPr lang="zh-CN" altLang="en-US" sz="2400" dirty="0"/>
              <a:t>一个“联票”，第一次获取联票的时候比较麻烦，之后每次</a:t>
            </a:r>
            <a:r>
              <a:rPr lang="en-US" altLang="zh-CN" sz="2400" dirty="0"/>
              <a:t>client</a:t>
            </a:r>
            <a:r>
              <a:rPr lang="zh-CN" altLang="en-US" sz="2400" dirty="0"/>
              <a:t>与</a:t>
            </a:r>
            <a:r>
              <a:rPr lang="en-US" altLang="zh-CN" sz="2400" dirty="0"/>
              <a:t>server</a:t>
            </a:r>
            <a:r>
              <a:rPr lang="zh-CN" altLang="en-US" sz="2400" dirty="0"/>
              <a:t>通信只需出示联票即可，无需每次都输入密码，减少了暴露密码的机会。</a:t>
            </a:r>
            <a:endParaRPr lang="en-US" altLang="zh-CN" sz="2400" dirty="0"/>
          </a:p>
          <a:p>
            <a:r>
              <a:rPr lang="zh-CN" altLang="en-US" sz="2400" dirty="0"/>
              <a:t>在</a:t>
            </a:r>
            <a:r>
              <a:rPr lang="en-US" altLang="zh-CN" sz="2400" dirty="0"/>
              <a:t>Kerberos</a:t>
            </a:r>
            <a:r>
              <a:rPr lang="zh-CN" altLang="en-US" sz="2400" dirty="0"/>
              <a:t>中引入一个新的角色：</a:t>
            </a:r>
            <a:r>
              <a:rPr lang="en-US" altLang="zh-CN" sz="2400" dirty="0"/>
              <a:t>TGS – Ticket Granting Service</a:t>
            </a:r>
            <a:r>
              <a:rPr lang="zh-CN" altLang="en-US" sz="2400" dirty="0"/>
              <a:t>，它类似一个普通的服务器，它提供的服务是为客户端发放用于和其他</a:t>
            </a:r>
            <a:r>
              <a:rPr lang="en-US" altLang="zh-CN" sz="2400" dirty="0"/>
              <a:t>server</a:t>
            </a:r>
            <a:r>
              <a:rPr lang="zh-CN" altLang="en-US" sz="2400" dirty="0"/>
              <a:t>通信的联票。</a:t>
            </a:r>
            <a:endParaRPr lang="en-US" altLang="zh-CN" sz="2400" dirty="0"/>
          </a:p>
          <a:p>
            <a:r>
              <a:rPr lang="en-US" altLang="zh-CN" sz="2400" b="1" dirty="0">
                <a:solidFill>
                  <a:srgbClr val="CC3399"/>
                </a:solidFill>
              </a:rPr>
              <a:t>KDC (key distribution center) </a:t>
            </a:r>
            <a:r>
              <a:rPr lang="en-US" altLang="zh-CN" sz="2400" dirty="0"/>
              <a:t>– </a:t>
            </a:r>
            <a:r>
              <a:rPr lang="zh-CN" altLang="en-US" sz="2400" dirty="0"/>
              <a:t>提供</a:t>
            </a:r>
            <a:r>
              <a:rPr lang="en-US" altLang="zh-CN" sz="2400" dirty="0"/>
              <a:t>AS</a:t>
            </a:r>
            <a:r>
              <a:rPr lang="zh-CN" altLang="en-US" sz="2400" dirty="0"/>
              <a:t>和</a:t>
            </a:r>
            <a:r>
              <a:rPr lang="en-US" altLang="zh-CN" sz="2400" dirty="0"/>
              <a:t>TGS</a:t>
            </a:r>
            <a:r>
              <a:rPr lang="zh-CN" altLang="en-US" sz="2400" dirty="0"/>
              <a:t>两种服务。</a:t>
            </a:r>
          </a:p>
        </p:txBody>
      </p:sp>
    </p:spTree>
    <p:extLst>
      <p:ext uri="{BB962C8B-B14F-4D97-AF65-F5344CB8AC3E}">
        <p14:creationId xmlns:p14="http://schemas.microsoft.com/office/powerpoint/2010/main" val="1860973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27A4A6-A275-40D0-B8B7-8F27CE1F5C77}"/>
              </a:ext>
            </a:extLst>
          </p:cNvPr>
          <p:cNvSpPr>
            <a:spLocks noGrp="1"/>
          </p:cNvSpPr>
          <p:nvPr>
            <p:ph type="title"/>
          </p:nvPr>
        </p:nvSpPr>
        <p:spPr>
          <a:xfrm>
            <a:off x="523875" y="371109"/>
            <a:ext cx="10515600" cy="1325563"/>
          </a:xfrm>
        </p:spPr>
        <p:txBody>
          <a:bodyPr/>
          <a:lstStyle/>
          <a:p>
            <a:r>
              <a:rPr lang="en-US" altLang="zh-CN" dirty="0"/>
              <a:t>Security Protocol</a:t>
            </a:r>
            <a:br>
              <a:rPr lang="en-US" altLang="zh-CN" dirty="0"/>
            </a:br>
            <a:r>
              <a:rPr lang="en-US" altLang="zh-CN" dirty="0"/>
              <a:t>Kerberos – </a:t>
            </a:r>
            <a:r>
              <a:rPr lang="zh-CN" altLang="en-US" sz="3200" b="1" dirty="0"/>
              <a:t>完整认证流程</a:t>
            </a:r>
            <a:endParaRPr lang="zh-CN" altLang="en-US" dirty="0"/>
          </a:p>
        </p:txBody>
      </p:sp>
      <p:sp>
        <p:nvSpPr>
          <p:cNvPr id="3" name="内容占位符 2">
            <a:extLst>
              <a:ext uri="{FF2B5EF4-FFF2-40B4-BE49-F238E27FC236}">
                <a16:creationId xmlns:a16="http://schemas.microsoft.com/office/drawing/2014/main" id="{3E7D5568-8EA6-4439-A864-6C5490861CD4}"/>
              </a:ext>
            </a:extLst>
          </p:cNvPr>
          <p:cNvSpPr>
            <a:spLocks noGrp="1"/>
          </p:cNvSpPr>
          <p:nvPr>
            <p:ph idx="1"/>
          </p:nvPr>
        </p:nvSpPr>
        <p:spPr>
          <a:xfrm>
            <a:off x="523875" y="2590801"/>
            <a:ext cx="4405312" cy="3028950"/>
          </a:xfrm>
        </p:spPr>
        <p:txBody>
          <a:bodyPr>
            <a:normAutofit/>
          </a:bodyPr>
          <a:lstStyle/>
          <a:p>
            <a:pPr algn="just"/>
            <a:r>
              <a:rPr lang="en-US" altLang="zh-CN" sz="2200" dirty="0"/>
              <a:t>1-2. </a:t>
            </a:r>
            <a:r>
              <a:rPr lang="zh-CN" altLang="en-US" sz="2200" dirty="0"/>
              <a:t>第一次获取联票时先跟</a:t>
            </a:r>
            <a:r>
              <a:rPr lang="en-US" altLang="zh-CN" sz="2200" dirty="0"/>
              <a:t>AS</a:t>
            </a:r>
            <a:r>
              <a:rPr lang="zh-CN" altLang="en-US" sz="2200" dirty="0"/>
              <a:t>请求跟</a:t>
            </a:r>
            <a:r>
              <a:rPr lang="en-US" altLang="zh-CN" sz="2200" dirty="0"/>
              <a:t>TGS</a:t>
            </a:r>
            <a:r>
              <a:rPr lang="zh-CN" altLang="en-US" sz="2200" dirty="0"/>
              <a:t>通信。</a:t>
            </a:r>
            <a:r>
              <a:rPr lang="en-US" altLang="zh-CN" sz="2200" dirty="0"/>
              <a:t>AS</a:t>
            </a:r>
            <a:r>
              <a:rPr lang="zh-CN" altLang="en-US" sz="2200" dirty="0"/>
              <a:t>会生成</a:t>
            </a:r>
            <a:r>
              <a:rPr lang="en-US" altLang="zh-CN" sz="2200" dirty="0"/>
              <a:t>client</a:t>
            </a:r>
            <a:r>
              <a:rPr lang="zh-CN" altLang="en-US" sz="2200" dirty="0"/>
              <a:t>与</a:t>
            </a:r>
            <a:r>
              <a:rPr lang="en-US" altLang="zh-CN" sz="2200" dirty="0"/>
              <a:t>TGS</a:t>
            </a:r>
            <a:r>
              <a:rPr lang="zh-CN" altLang="en-US" sz="2200" dirty="0"/>
              <a:t>的</a:t>
            </a:r>
            <a:r>
              <a:rPr lang="en-US" altLang="zh-CN" sz="2200" dirty="0"/>
              <a:t>session key (</a:t>
            </a:r>
            <a:r>
              <a:rPr lang="en-US" altLang="zh-CN" sz="2200" dirty="0" err="1"/>
              <a:t>Kc,tgs</a:t>
            </a:r>
            <a:r>
              <a:rPr lang="en-US" altLang="zh-CN" sz="2200" dirty="0"/>
              <a:t>)</a:t>
            </a:r>
            <a:r>
              <a:rPr lang="zh-CN" altLang="en-US" sz="2200" dirty="0"/>
              <a:t>。</a:t>
            </a:r>
            <a:endParaRPr lang="en-US" altLang="zh-CN" sz="2200" dirty="0"/>
          </a:p>
          <a:p>
            <a:pPr algn="just"/>
            <a:r>
              <a:rPr lang="en-US" altLang="zh-CN" sz="2200" dirty="0"/>
              <a:t>3-6. </a:t>
            </a:r>
            <a:r>
              <a:rPr lang="zh-CN" altLang="en-US" sz="2200" dirty="0"/>
              <a:t>此后</a:t>
            </a:r>
            <a:r>
              <a:rPr lang="en-US" altLang="zh-CN" sz="2200" dirty="0"/>
              <a:t>TGS</a:t>
            </a:r>
            <a:r>
              <a:rPr lang="zh-CN" altLang="en-US" sz="2200" dirty="0"/>
              <a:t>就充当了</a:t>
            </a:r>
            <a:r>
              <a:rPr lang="en-US" altLang="zh-CN" sz="2200" dirty="0"/>
              <a:t>AS</a:t>
            </a:r>
            <a:r>
              <a:rPr lang="zh-CN" altLang="en-US" sz="2200" dirty="0"/>
              <a:t>的位置，每次</a:t>
            </a:r>
            <a:r>
              <a:rPr lang="en-US" altLang="zh-CN" sz="2200" dirty="0"/>
              <a:t>client</a:t>
            </a:r>
            <a:r>
              <a:rPr lang="zh-CN" altLang="en-US" sz="2200" dirty="0"/>
              <a:t>拿着“联票”</a:t>
            </a:r>
            <a:r>
              <a:rPr lang="en-US" altLang="zh-CN" sz="2200" dirty="0"/>
              <a:t>(</a:t>
            </a:r>
            <a:r>
              <a:rPr lang="en-US" altLang="zh-CN" sz="2200" dirty="0" err="1"/>
              <a:t>Kc,tgs</a:t>
            </a:r>
            <a:r>
              <a:rPr lang="en-US" altLang="zh-CN" sz="2200" dirty="0"/>
              <a:t>)</a:t>
            </a:r>
            <a:r>
              <a:rPr lang="zh-CN" altLang="en-US" sz="2200" dirty="0"/>
              <a:t>给</a:t>
            </a:r>
            <a:r>
              <a:rPr lang="en-US" altLang="zh-CN" sz="2200" dirty="0"/>
              <a:t>TGS</a:t>
            </a:r>
            <a:r>
              <a:rPr lang="zh-CN" altLang="en-US" sz="2200" dirty="0"/>
              <a:t>发送与某个</a:t>
            </a:r>
            <a:r>
              <a:rPr lang="en-US" altLang="zh-CN" sz="2200" dirty="0"/>
              <a:t>server</a:t>
            </a:r>
            <a:r>
              <a:rPr lang="zh-CN" altLang="en-US" sz="2200" dirty="0"/>
              <a:t>通信的请求，</a:t>
            </a:r>
            <a:r>
              <a:rPr lang="en-US" altLang="zh-CN" sz="2200" dirty="0"/>
              <a:t>TGS</a:t>
            </a:r>
            <a:r>
              <a:rPr lang="zh-CN" altLang="en-US" sz="2200" dirty="0"/>
              <a:t>会生成</a:t>
            </a:r>
            <a:r>
              <a:rPr lang="en-US" altLang="zh-CN" sz="2200" dirty="0"/>
              <a:t>client</a:t>
            </a:r>
            <a:r>
              <a:rPr lang="zh-CN" altLang="en-US" sz="2200" dirty="0"/>
              <a:t>与</a:t>
            </a:r>
            <a:r>
              <a:rPr lang="en-US" altLang="zh-CN" sz="2200" dirty="0"/>
              <a:t>server</a:t>
            </a:r>
            <a:r>
              <a:rPr lang="zh-CN" altLang="en-US" sz="2200" dirty="0"/>
              <a:t>的</a:t>
            </a:r>
            <a:r>
              <a:rPr lang="en-US" altLang="zh-CN" sz="2200" dirty="0"/>
              <a:t>session key (</a:t>
            </a:r>
            <a:r>
              <a:rPr lang="en-US" altLang="zh-CN" sz="2200" dirty="0" err="1"/>
              <a:t>Kc,s</a:t>
            </a:r>
            <a:r>
              <a:rPr lang="en-US" altLang="zh-CN" sz="2200" dirty="0"/>
              <a:t>)</a:t>
            </a:r>
            <a:r>
              <a:rPr lang="zh-CN" altLang="en-US" sz="2200" dirty="0"/>
              <a:t>。每次通信只需要执行</a:t>
            </a:r>
            <a:r>
              <a:rPr lang="en-US" altLang="zh-CN" sz="2200" dirty="0"/>
              <a:t>step3-6</a:t>
            </a:r>
            <a:r>
              <a:rPr lang="zh-CN" altLang="en-US" sz="2200" dirty="0"/>
              <a:t>。</a:t>
            </a:r>
          </a:p>
        </p:txBody>
      </p:sp>
      <p:pic>
        <p:nvPicPr>
          <p:cNvPr id="5" name="图片 4">
            <a:extLst>
              <a:ext uri="{FF2B5EF4-FFF2-40B4-BE49-F238E27FC236}">
                <a16:creationId xmlns:a16="http://schemas.microsoft.com/office/drawing/2014/main" id="{4749317E-D8F6-4718-A425-3AD034516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6350" y="1646633"/>
            <a:ext cx="6948488" cy="5211367"/>
          </a:xfrm>
          <a:prstGeom prst="rect">
            <a:avLst/>
          </a:prstGeom>
        </p:spPr>
      </p:pic>
    </p:spTree>
    <p:extLst>
      <p:ext uri="{BB962C8B-B14F-4D97-AF65-F5344CB8AC3E}">
        <p14:creationId xmlns:p14="http://schemas.microsoft.com/office/powerpoint/2010/main" val="1745440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B49C56-A121-4086-A4F9-273AE3B7347B}"/>
              </a:ext>
            </a:extLst>
          </p:cNvPr>
          <p:cNvSpPr>
            <a:spLocks noGrp="1"/>
          </p:cNvSpPr>
          <p:nvPr>
            <p:ph type="title"/>
          </p:nvPr>
        </p:nvSpPr>
        <p:spPr/>
        <p:txBody>
          <a:bodyPr/>
          <a:lstStyle/>
          <a:p>
            <a:r>
              <a:rPr lang="en-US" altLang="zh-CN" dirty="0"/>
              <a:t>Security Protocols</a:t>
            </a:r>
            <a:br>
              <a:rPr lang="en-US" altLang="zh-CN" dirty="0"/>
            </a:br>
            <a:r>
              <a:rPr lang="en-US" altLang="zh-CN" dirty="0"/>
              <a:t>Kerberos Benefits</a:t>
            </a:r>
            <a:endParaRPr lang="zh-CN" altLang="en-US" dirty="0"/>
          </a:p>
        </p:txBody>
      </p:sp>
      <p:sp>
        <p:nvSpPr>
          <p:cNvPr id="3" name="内容占位符 2">
            <a:extLst>
              <a:ext uri="{FF2B5EF4-FFF2-40B4-BE49-F238E27FC236}">
                <a16:creationId xmlns:a16="http://schemas.microsoft.com/office/drawing/2014/main" id="{1D381508-8D9E-490F-AE89-81EB5ED7DBE7}"/>
              </a:ext>
            </a:extLst>
          </p:cNvPr>
          <p:cNvSpPr>
            <a:spLocks noGrp="1"/>
          </p:cNvSpPr>
          <p:nvPr>
            <p:ph idx="1"/>
          </p:nvPr>
        </p:nvSpPr>
        <p:spPr/>
        <p:txBody>
          <a:bodyPr/>
          <a:lstStyle/>
          <a:p>
            <a:r>
              <a:rPr lang="en-US" altLang="zh-CN" dirty="0"/>
              <a:t>Localhost does not need to store passwords.</a:t>
            </a:r>
          </a:p>
          <a:p>
            <a:r>
              <a:rPr lang="en-US" altLang="zh-CN" dirty="0"/>
              <a:t>The master key that the user shares with KDC is only used once every day (has expiration deadline) -&gt; limits the exposure of the master key!</a:t>
            </a:r>
            <a:endParaRPr lang="zh-CN" altLang="en-US" dirty="0"/>
          </a:p>
        </p:txBody>
      </p:sp>
    </p:spTree>
    <p:extLst>
      <p:ext uri="{BB962C8B-B14F-4D97-AF65-F5344CB8AC3E}">
        <p14:creationId xmlns:p14="http://schemas.microsoft.com/office/powerpoint/2010/main" val="27661596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5ADBAD-E3C5-4FBB-B4AC-49AD05059C97}"/>
              </a:ext>
            </a:extLst>
          </p:cNvPr>
          <p:cNvSpPr>
            <a:spLocks noGrp="1"/>
          </p:cNvSpPr>
          <p:nvPr>
            <p:ph type="title"/>
          </p:nvPr>
        </p:nvSpPr>
        <p:spPr/>
        <p:txBody>
          <a:bodyPr/>
          <a:lstStyle/>
          <a:p>
            <a:r>
              <a:rPr lang="en-US" altLang="zh-CN" dirty="0"/>
              <a:t>IPSec</a:t>
            </a:r>
            <a:br>
              <a:rPr lang="en-US" altLang="zh-CN" dirty="0"/>
            </a:br>
            <a:r>
              <a:rPr lang="en-US" altLang="zh-CN" dirty="0"/>
              <a:t>Vulnerability – IP spoofing</a:t>
            </a:r>
            <a:endParaRPr lang="zh-CN" altLang="en-US" dirty="0"/>
          </a:p>
        </p:txBody>
      </p:sp>
      <p:sp>
        <p:nvSpPr>
          <p:cNvPr id="3" name="内容占位符 2">
            <a:extLst>
              <a:ext uri="{FF2B5EF4-FFF2-40B4-BE49-F238E27FC236}">
                <a16:creationId xmlns:a16="http://schemas.microsoft.com/office/drawing/2014/main" id="{B72657E8-CFE3-4511-8137-4C89E19DE380}"/>
              </a:ext>
            </a:extLst>
          </p:cNvPr>
          <p:cNvSpPr>
            <a:spLocks noGrp="1"/>
          </p:cNvSpPr>
          <p:nvPr>
            <p:ph idx="1"/>
          </p:nvPr>
        </p:nvSpPr>
        <p:spPr>
          <a:xfrm>
            <a:off x="838200" y="1885950"/>
            <a:ext cx="10515600" cy="4771523"/>
          </a:xfrm>
        </p:spPr>
        <p:txBody>
          <a:bodyPr>
            <a:normAutofit/>
          </a:bodyPr>
          <a:lstStyle/>
          <a:p>
            <a:r>
              <a:rPr lang="en-US" altLang="zh-CN" dirty="0"/>
              <a:t>Bots spoof an IP address of a victim website.</a:t>
            </a:r>
          </a:p>
          <a:p>
            <a:r>
              <a:rPr lang="en-US" altLang="zh-CN" dirty="0"/>
              <a:t>Then send DNS queries to DNS servers.</a:t>
            </a:r>
          </a:p>
          <a:p>
            <a:r>
              <a:rPr lang="en-US" altLang="zh-CN" dirty="0"/>
              <a:t>The DNS servers respond, sending large amounts of data to the victim.</a:t>
            </a:r>
          </a:p>
          <a:p>
            <a:r>
              <a:rPr lang="en-US" altLang="zh-CN" dirty="0"/>
              <a:t>Result: a denial-of-service attack.</a:t>
            </a:r>
          </a:p>
          <a:p>
            <a:endParaRPr lang="en-US" altLang="zh-CN" dirty="0"/>
          </a:p>
        </p:txBody>
      </p:sp>
    </p:spTree>
    <p:extLst>
      <p:ext uri="{BB962C8B-B14F-4D97-AF65-F5344CB8AC3E}">
        <p14:creationId xmlns:p14="http://schemas.microsoft.com/office/powerpoint/2010/main" val="28265372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877B27-5481-4380-8AA0-45F97BAF1142}"/>
              </a:ext>
            </a:extLst>
          </p:cNvPr>
          <p:cNvSpPr>
            <a:spLocks noGrp="1"/>
          </p:cNvSpPr>
          <p:nvPr>
            <p:ph type="title"/>
          </p:nvPr>
        </p:nvSpPr>
        <p:spPr/>
        <p:txBody>
          <a:bodyPr/>
          <a:lstStyle/>
          <a:p>
            <a:r>
              <a:rPr lang="en-US" altLang="zh-CN" dirty="0"/>
              <a:t>IPSec</a:t>
            </a:r>
            <a:br>
              <a:rPr lang="en-US" altLang="zh-CN" dirty="0"/>
            </a:br>
            <a:r>
              <a:rPr lang="en-US" altLang="zh-CN" dirty="0"/>
              <a:t>Vulnerability - Replay Attack</a:t>
            </a:r>
            <a:endParaRPr lang="zh-CN" altLang="en-US" dirty="0"/>
          </a:p>
        </p:txBody>
      </p:sp>
      <p:sp>
        <p:nvSpPr>
          <p:cNvPr id="3" name="内容占位符 2">
            <a:extLst>
              <a:ext uri="{FF2B5EF4-FFF2-40B4-BE49-F238E27FC236}">
                <a16:creationId xmlns:a16="http://schemas.microsoft.com/office/drawing/2014/main" id="{60C309EA-D88E-4135-A983-76F1D0E4713E}"/>
              </a:ext>
            </a:extLst>
          </p:cNvPr>
          <p:cNvSpPr>
            <a:spLocks noGrp="1"/>
          </p:cNvSpPr>
          <p:nvPr>
            <p:ph idx="1"/>
          </p:nvPr>
        </p:nvSpPr>
        <p:spPr>
          <a:xfrm>
            <a:off x="838200" y="1825624"/>
            <a:ext cx="10515600" cy="4879975"/>
          </a:xfrm>
        </p:spPr>
        <p:txBody>
          <a:bodyPr>
            <a:normAutofit lnSpcReduction="10000"/>
          </a:bodyPr>
          <a:lstStyle/>
          <a:p>
            <a:pPr algn="just"/>
            <a:r>
              <a:rPr lang="en-US" altLang="zh-CN" dirty="0"/>
              <a:t>What is replay attack?</a:t>
            </a:r>
          </a:p>
          <a:p>
            <a:pPr lvl="1" algn="just"/>
            <a:r>
              <a:rPr lang="en-US" altLang="zh-CN" dirty="0"/>
              <a:t>In a replay attack, a hacker uses a protocol analyzer to monitor and copy packets as they flow across the network. Once the hacker has captured the necessary packets, he can filter them and extract the packets that contain things like digital signatures and various authentication codes. After these packets have been extracted, they can be put back on the network (or </a:t>
            </a:r>
            <a:r>
              <a:rPr lang="en-US" altLang="zh-CN" i="1" dirty="0"/>
              <a:t>replayed</a:t>
            </a:r>
            <a:r>
              <a:rPr lang="en-US" altLang="zh-CN" dirty="0"/>
              <a:t>), thus giving the hacker access to the desired access.</a:t>
            </a:r>
          </a:p>
          <a:p>
            <a:pPr algn="just"/>
            <a:r>
              <a:rPr lang="en-US" altLang="zh-CN" dirty="0"/>
              <a:t>Defend: Timestamp or sequence number</a:t>
            </a:r>
          </a:p>
          <a:p>
            <a:pPr lvl="1" algn="just"/>
            <a:r>
              <a:rPr lang="en-US" altLang="zh-CN" dirty="0"/>
              <a:t>When a packet is sent to a recipient, the recipient extracts the sequence number and records the sequence number in a table. Now, suppose a hacker captured and replayed a packet. The recipient would extract the sequence number and compare it against the table that it has been recording. But the packet's sequence number will already exist in the table, so the packet is assumed to be fraudulent and is therefore discarded.</a:t>
            </a:r>
            <a:endParaRPr lang="zh-CN" altLang="en-US" dirty="0"/>
          </a:p>
        </p:txBody>
      </p:sp>
    </p:spTree>
    <p:extLst>
      <p:ext uri="{BB962C8B-B14F-4D97-AF65-F5344CB8AC3E}">
        <p14:creationId xmlns:p14="http://schemas.microsoft.com/office/powerpoint/2010/main" val="2558758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8CE7B-5A13-4726-9A3B-35B701591207}"/>
              </a:ext>
            </a:extLst>
          </p:cNvPr>
          <p:cNvSpPr>
            <a:spLocks noGrp="1"/>
          </p:cNvSpPr>
          <p:nvPr>
            <p:ph type="title"/>
          </p:nvPr>
        </p:nvSpPr>
        <p:spPr/>
        <p:txBody>
          <a:bodyPr/>
          <a:lstStyle/>
          <a:p>
            <a:r>
              <a:rPr lang="en-US" altLang="zh-CN" dirty="0"/>
              <a:t>IPSec</a:t>
            </a:r>
            <a:br>
              <a:rPr lang="en-US" altLang="zh-CN" dirty="0"/>
            </a:br>
            <a:r>
              <a:rPr lang="en-US" altLang="zh-CN" dirty="0"/>
              <a:t>Benefits</a:t>
            </a:r>
            <a:endParaRPr lang="zh-CN" altLang="en-US" dirty="0"/>
          </a:p>
        </p:txBody>
      </p:sp>
      <p:sp>
        <p:nvSpPr>
          <p:cNvPr id="3" name="内容占位符 2">
            <a:extLst>
              <a:ext uri="{FF2B5EF4-FFF2-40B4-BE49-F238E27FC236}">
                <a16:creationId xmlns:a16="http://schemas.microsoft.com/office/drawing/2014/main" id="{4545E02E-24D1-4EFC-8D04-A5C80781569B}"/>
              </a:ext>
            </a:extLst>
          </p:cNvPr>
          <p:cNvSpPr>
            <a:spLocks noGrp="1"/>
          </p:cNvSpPr>
          <p:nvPr>
            <p:ph idx="1"/>
          </p:nvPr>
        </p:nvSpPr>
        <p:spPr/>
        <p:txBody>
          <a:bodyPr/>
          <a:lstStyle/>
          <a:p>
            <a:r>
              <a:rPr lang="en-US" altLang="zh-CN" dirty="0"/>
              <a:t>It is below the transport layer and transparent to applications</a:t>
            </a:r>
          </a:p>
          <a:p>
            <a:r>
              <a:rPr lang="en-US" altLang="zh-CN" dirty="0"/>
              <a:t>Verify sources of IP packets -&gt; defend against IP spoofing</a:t>
            </a:r>
          </a:p>
          <a:p>
            <a:r>
              <a:rPr lang="en-US" altLang="zh-CN" dirty="0"/>
              <a:t>Protect integrity and/or confidentiality of packets. The signatures added to each packet by IPSec means that you can't alter any part of a packet undetected -&gt; defend against tampering</a:t>
            </a:r>
          </a:p>
          <a:p>
            <a:r>
              <a:rPr lang="en-US" altLang="zh-CN" dirty="0"/>
              <a:t>Prevent replaying of old packets</a:t>
            </a:r>
          </a:p>
          <a:p>
            <a:r>
              <a:rPr lang="en-US" altLang="zh-CN" dirty="0"/>
              <a:t>Provide security automatically for upper layer protocols and applications</a:t>
            </a:r>
            <a:endParaRPr lang="zh-CN" altLang="en-US" dirty="0"/>
          </a:p>
        </p:txBody>
      </p:sp>
    </p:spTree>
    <p:extLst>
      <p:ext uri="{BB962C8B-B14F-4D97-AF65-F5344CB8AC3E}">
        <p14:creationId xmlns:p14="http://schemas.microsoft.com/office/powerpoint/2010/main" val="971136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9C83DD-34FF-4417-81A8-E153A68A373F}"/>
              </a:ext>
            </a:extLst>
          </p:cNvPr>
          <p:cNvSpPr>
            <a:spLocks noGrp="1"/>
          </p:cNvSpPr>
          <p:nvPr>
            <p:ph type="title"/>
          </p:nvPr>
        </p:nvSpPr>
        <p:spPr/>
        <p:txBody>
          <a:bodyPr/>
          <a:lstStyle/>
          <a:p>
            <a:r>
              <a:rPr lang="en-US" altLang="zh-CN" dirty="0"/>
              <a:t>Intrusion Detection</a:t>
            </a:r>
            <a:br>
              <a:rPr lang="en-US" altLang="zh-CN" dirty="0"/>
            </a:br>
            <a:r>
              <a:rPr lang="en-US" altLang="zh-CN" dirty="0"/>
              <a:t>Classification Approaches</a:t>
            </a:r>
            <a:endParaRPr lang="zh-CN" altLang="en-US" dirty="0"/>
          </a:p>
        </p:txBody>
      </p:sp>
      <p:sp>
        <p:nvSpPr>
          <p:cNvPr id="3" name="内容占位符 2">
            <a:extLst>
              <a:ext uri="{FF2B5EF4-FFF2-40B4-BE49-F238E27FC236}">
                <a16:creationId xmlns:a16="http://schemas.microsoft.com/office/drawing/2014/main" id="{6ADC0E7C-3B5A-42C2-A227-F9F65B37CF70}"/>
              </a:ext>
            </a:extLst>
          </p:cNvPr>
          <p:cNvSpPr>
            <a:spLocks noGrp="1"/>
          </p:cNvSpPr>
          <p:nvPr>
            <p:ph idx="1"/>
          </p:nvPr>
        </p:nvSpPr>
        <p:spPr>
          <a:xfrm>
            <a:off x="838200" y="2105025"/>
            <a:ext cx="10515600" cy="4071938"/>
          </a:xfrm>
        </p:spPr>
        <p:txBody>
          <a:bodyPr>
            <a:normAutofit/>
          </a:bodyPr>
          <a:lstStyle/>
          <a:p>
            <a:r>
              <a:rPr lang="en-US" altLang="zh-CN" sz="2400" dirty="0"/>
              <a:t>Machine Learning</a:t>
            </a:r>
          </a:p>
          <a:p>
            <a:pPr lvl="1"/>
            <a:r>
              <a:rPr lang="en-US" altLang="zh-CN" sz="2000" dirty="0"/>
              <a:t>Classify data as normal or anomalous.</a:t>
            </a:r>
          </a:p>
          <a:p>
            <a:pPr lvl="1"/>
            <a:r>
              <a:rPr lang="en-US" altLang="zh-CN" sz="2000" dirty="0"/>
              <a:t>Clustering and outlier detection: Group the observed data into clusters then identify subsequent data as either belonging to a cluster or as an outlier.</a:t>
            </a:r>
          </a:p>
          <a:p>
            <a:pPr lvl="1"/>
            <a:r>
              <a:rPr lang="en-US" altLang="zh-CN" sz="2000" dirty="0"/>
              <a:t>^_^: Flexibility;  Adaptability; Ability to capture interdependencies between observed metrics.</a:t>
            </a:r>
          </a:p>
          <a:p>
            <a:pPr lvl="1"/>
            <a:r>
              <a:rPr lang="en-US" altLang="zh-CN" sz="2000" dirty="0"/>
              <a:t>&gt;_&lt;: Dependency on assumptions about accepted behavior.</a:t>
            </a:r>
          </a:p>
          <a:p>
            <a:pPr lvl="1"/>
            <a:r>
              <a:rPr lang="en-US" altLang="zh-CN" sz="2000" dirty="0"/>
              <a:t>&gt;_&lt;: </a:t>
            </a:r>
            <a:r>
              <a:rPr lang="en-US" altLang="zh-CN" sz="2000" dirty="0">
                <a:solidFill>
                  <a:srgbClr val="CC3399"/>
                </a:solidFill>
              </a:rPr>
              <a:t>High false alarm rate</a:t>
            </a:r>
            <a:r>
              <a:rPr lang="en-US" altLang="zh-CN" sz="2000" dirty="0"/>
              <a:t>, high resource and computational cost.</a:t>
            </a:r>
            <a:endParaRPr lang="zh-CN" altLang="en-US" sz="2000" dirty="0"/>
          </a:p>
        </p:txBody>
      </p:sp>
    </p:spTree>
    <p:extLst>
      <p:ext uri="{BB962C8B-B14F-4D97-AF65-F5344CB8AC3E}">
        <p14:creationId xmlns:p14="http://schemas.microsoft.com/office/powerpoint/2010/main" val="2587996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C4F7F-3659-4AF8-B198-C8A5FA5B4A97}"/>
              </a:ext>
            </a:extLst>
          </p:cNvPr>
          <p:cNvSpPr>
            <a:spLocks noGrp="1"/>
          </p:cNvSpPr>
          <p:nvPr>
            <p:ph type="title"/>
          </p:nvPr>
        </p:nvSpPr>
        <p:spPr/>
        <p:txBody>
          <a:bodyPr/>
          <a:lstStyle/>
          <a:p>
            <a:r>
              <a:rPr lang="en-US" altLang="zh-CN" dirty="0"/>
              <a:t>IPSec </a:t>
            </a:r>
            <a:endParaRPr lang="zh-CN" altLang="en-US" dirty="0"/>
          </a:p>
        </p:txBody>
      </p:sp>
      <p:sp>
        <p:nvSpPr>
          <p:cNvPr id="3" name="内容占位符 2">
            <a:extLst>
              <a:ext uri="{FF2B5EF4-FFF2-40B4-BE49-F238E27FC236}">
                <a16:creationId xmlns:a16="http://schemas.microsoft.com/office/drawing/2014/main" id="{C57F3EEE-7FDC-4612-8484-4752A7E02403}"/>
              </a:ext>
            </a:extLst>
          </p:cNvPr>
          <p:cNvSpPr>
            <a:spLocks noGrp="1"/>
          </p:cNvSpPr>
          <p:nvPr>
            <p:ph idx="1"/>
          </p:nvPr>
        </p:nvSpPr>
        <p:spPr/>
        <p:txBody>
          <a:bodyPr/>
          <a:lstStyle/>
          <a:p>
            <a:r>
              <a:rPr lang="en-US" altLang="zh-CN" dirty="0"/>
              <a:t>IPSec Architecture</a:t>
            </a:r>
          </a:p>
          <a:p>
            <a:pPr lvl="1"/>
            <a:r>
              <a:rPr lang="en-US" altLang="zh-CN" dirty="0"/>
              <a:t>ESP – Encapsulating Security Payload</a:t>
            </a:r>
          </a:p>
          <a:p>
            <a:pPr lvl="1"/>
            <a:r>
              <a:rPr lang="en-US" altLang="zh-CN" dirty="0"/>
              <a:t>AH – Authentication Header (Both ESP and AH can be applied to a packet. If so, AH follows ESP.)</a:t>
            </a:r>
          </a:p>
          <a:p>
            <a:pPr lvl="1"/>
            <a:r>
              <a:rPr lang="en-US" altLang="zh-CN" dirty="0"/>
              <a:t>IKE -  Internet Key Exchange</a:t>
            </a:r>
          </a:p>
          <a:p>
            <a:r>
              <a:rPr lang="en-US" altLang="zh-CN" dirty="0"/>
              <a:t>IPSec Modes</a:t>
            </a:r>
          </a:p>
          <a:p>
            <a:pPr lvl="1"/>
            <a:r>
              <a:rPr lang="en-US" altLang="zh-CN" dirty="0"/>
              <a:t>Transport mode</a:t>
            </a:r>
          </a:p>
          <a:p>
            <a:pPr lvl="1"/>
            <a:r>
              <a:rPr lang="en-US" altLang="zh-CN" dirty="0"/>
              <a:t>Tunnel mode</a:t>
            </a:r>
          </a:p>
        </p:txBody>
      </p:sp>
      <p:pic>
        <p:nvPicPr>
          <p:cNvPr id="4" name="图片 3">
            <a:extLst>
              <a:ext uri="{FF2B5EF4-FFF2-40B4-BE49-F238E27FC236}">
                <a16:creationId xmlns:a16="http://schemas.microsoft.com/office/drawing/2014/main" id="{053DD29A-B1C5-4914-9E38-74D6AA890FD2}"/>
              </a:ext>
            </a:extLst>
          </p:cNvPr>
          <p:cNvPicPr>
            <a:picLocks noChangeAspect="1"/>
          </p:cNvPicPr>
          <p:nvPr/>
        </p:nvPicPr>
        <p:blipFill rotWithShape="1">
          <a:blip r:embed="rId2"/>
          <a:srcRect l="6875" t="32982" r="26711" b="17661"/>
          <a:stretch/>
        </p:blipFill>
        <p:spPr>
          <a:xfrm>
            <a:off x="5710989" y="3979194"/>
            <a:ext cx="5257458" cy="2197769"/>
          </a:xfrm>
          <a:prstGeom prst="rect">
            <a:avLst/>
          </a:prstGeom>
        </p:spPr>
      </p:pic>
    </p:spTree>
    <p:extLst>
      <p:ext uri="{BB962C8B-B14F-4D97-AF65-F5344CB8AC3E}">
        <p14:creationId xmlns:p14="http://schemas.microsoft.com/office/powerpoint/2010/main" val="19657773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1B4A67-C582-4FAE-889E-CAD32968E106}"/>
              </a:ext>
            </a:extLst>
          </p:cNvPr>
          <p:cNvSpPr>
            <a:spLocks noGrp="1"/>
          </p:cNvSpPr>
          <p:nvPr>
            <p:ph type="title"/>
          </p:nvPr>
        </p:nvSpPr>
        <p:spPr>
          <a:xfrm>
            <a:off x="838200" y="365125"/>
            <a:ext cx="10515600" cy="1460500"/>
          </a:xfrm>
        </p:spPr>
        <p:txBody>
          <a:bodyPr>
            <a:normAutofit fontScale="90000"/>
          </a:bodyPr>
          <a:lstStyle/>
          <a:p>
            <a:r>
              <a:rPr lang="en-US" altLang="zh-CN" dirty="0"/>
              <a:t>IPSec</a:t>
            </a:r>
            <a:br>
              <a:rPr lang="en-US" altLang="zh-CN" dirty="0"/>
            </a:br>
            <a:r>
              <a:rPr lang="en-US" altLang="zh-CN" dirty="0"/>
              <a:t>Secure Socket Layer (SSL) </a:t>
            </a:r>
            <a:br>
              <a:rPr lang="en-US" altLang="zh-CN" dirty="0"/>
            </a:br>
            <a:r>
              <a:rPr lang="en-US" altLang="zh-CN" dirty="0"/>
              <a:t>&amp; Transport Layer Security (TLS)</a:t>
            </a:r>
            <a:endParaRPr lang="zh-CN" altLang="en-US" dirty="0"/>
          </a:p>
        </p:txBody>
      </p:sp>
      <p:sp>
        <p:nvSpPr>
          <p:cNvPr id="3" name="内容占位符 2">
            <a:extLst>
              <a:ext uri="{FF2B5EF4-FFF2-40B4-BE49-F238E27FC236}">
                <a16:creationId xmlns:a16="http://schemas.microsoft.com/office/drawing/2014/main" id="{BAAEB0F3-B27D-480D-AC42-B38DA54931BB}"/>
              </a:ext>
            </a:extLst>
          </p:cNvPr>
          <p:cNvSpPr>
            <a:spLocks noGrp="1"/>
          </p:cNvSpPr>
          <p:nvPr>
            <p:ph idx="1"/>
          </p:nvPr>
        </p:nvSpPr>
        <p:spPr>
          <a:xfrm>
            <a:off x="838200" y="1970004"/>
            <a:ext cx="10515600" cy="4887996"/>
          </a:xfrm>
        </p:spPr>
        <p:txBody>
          <a:bodyPr>
            <a:normAutofit/>
          </a:bodyPr>
          <a:lstStyle/>
          <a:p>
            <a:r>
              <a:rPr lang="en-US" altLang="zh-CN" sz="2400" dirty="0"/>
              <a:t>SSL, </a:t>
            </a:r>
            <a:r>
              <a:rPr lang="zh-CN" altLang="en-US" sz="2400" dirty="0"/>
              <a:t>由</a:t>
            </a:r>
            <a:r>
              <a:rPr lang="en-US" altLang="zh-CN" sz="2400" dirty="0" err="1"/>
              <a:t>NetScape</a:t>
            </a:r>
            <a:r>
              <a:rPr lang="zh-CN" altLang="en-US" sz="2400" dirty="0"/>
              <a:t>设计。为啥发明这个？因为原先互联网上使用的</a:t>
            </a:r>
            <a:r>
              <a:rPr lang="en-US" altLang="zh-CN" sz="2400" dirty="0"/>
              <a:t>HTTP</a:t>
            </a:r>
            <a:r>
              <a:rPr lang="zh-CN" altLang="en-US" sz="2400" dirty="0"/>
              <a:t>协议是明文的，传输内容有被偷窥和篡改的风险。</a:t>
            </a:r>
            <a:r>
              <a:rPr lang="en-US" altLang="zh-CN" sz="2400" dirty="0"/>
              <a:t>SSL</a:t>
            </a:r>
            <a:r>
              <a:rPr lang="zh-CN" altLang="en-US" sz="2400" dirty="0"/>
              <a:t>负责提供加密的数据传输通道。</a:t>
            </a:r>
            <a:r>
              <a:rPr lang="en-US" altLang="zh-CN" sz="2400" dirty="0"/>
              <a:t>TLS</a:t>
            </a:r>
            <a:r>
              <a:rPr lang="zh-CN" altLang="en-US" sz="2400" dirty="0"/>
              <a:t>是</a:t>
            </a:r>
            <a:r>
              <a:rPr lang="en-US" altLang="zh-CN" sz="2400" dirty="0"/>
              <a:t>SSL</a:t>
            </a:r>
            <a:r>
              <a:rPr lang="zh-CN" altLang="en-US" sz="2400" dirty="0"/>
              <a:t>标准化之后的产物，这两者可以视作同一东西的不同阶段。</a:t>
            </a:r>
            <a:endParaRPr lang="en-US" altLang="zh-CN" sz="2400" dirty="0"/>
          </a:p>
          <a:p>
            <a:r>
              <a:rPr lang="en-US" altLang="zh-CN" sz="2400" dirty="0"/>
              <a:t>One of the most widely used security services</a:t>
            </a:r>
          </a:p>
          <a:p>
            <a:r>
              <a:rPr lang="zh-CN" altLang="en-US" sz="2400" dirty="0"/>
              <a:t>位于</a:t>
            </a:r>
            <a:r>
              <a:rPr lang="en-US" altLang="zh-CN" sz="2400" dirty="0"/>
              <a:t>TCP/IP</a:t>
            </a:r>
            <a:r>
              <a:rPr lang="zh-CN" altLang="en-US" sz="2400" dirty="0"/>
              <a:t>层之上，应用层之下</a:t>
            </a:r>
            <a:endParaRPr lang="en-US" altLang="zh-CN" sz="2400" dirty="0"/>
          </a:p>
          <a:p>
            <a:r>
              <a:rPr lang="en-US" altLang="zh-CN" sz="2400" dirty="0"/>
              <a:t>Two layers</a:t>
            </a:r>
          </a:p>
          <a:p>
            <a:pPr lvl="1">
              <a:spcBef>
                <a:spcPts val="1000"/>
              </a:spcBef>
            </a:pPr>
            <a:r>
              <a:rPr lang="en-US" altLang="zh-CN" sz="2000" dirty="0">
                <a:solidFill>
                  <a:srgbClr val="CC3399"/>
                </a:solidFill>
              </a:rPr>
              <a:t>Record layer</a:t>
            </a:r>
          </a:p>
          <a:p>
            <a:pPr lvl="1">
              <a:spcBef>
                <a:spcPts val="1000"/>
              </a:spcBef>
            </a:pPr>
            <a:r>
              <a:rPr lang="en-US" altLang="zh-CN" sz="2000" dirty="0">
                <a:solidFill>
                  <a:srgbClr val="CC3399"/>
                </a:solidFill>
              </a:rPr>
              <a:t>Handshake layer</a:t>
            </a:r>
          </a:p>
          <a:p>
            <a:r>
              <a:rPr lang="en-US" altLang="zh-CN" sz="2400" dirty="0"/>
              <a:t>Two implementation choices</a:t>
            </a:r>
          </a:p>
          <a:p>
            <a:pPr lvl="1">
              <a:spcBef>
                <a:spcPts val="1000"/>
              </a:spcBef>
            </a:pPr>
            <a:r>
              <a:rPr lang="en-US" altLang="zh-CN" sz="2000" dirty="0"/>
              <a:t>Provided as part of the underlying protocol suite</a:t>
            </a:r>
          </a:p>
          <a:p>
            <a:pPr lvl="1">
              <a:spcBef>
                <a:spcPts val="1000"/>
              </a:spcBef>
            </a:pPr>
            <a:r>
              <a:rPr lang="en-US" altLang="zh-CN" sz="2000" dirty="0"/>
              <a:t>Embedded in specific packages</a:t>
            </a:r>
            <a:endParaRPr lang="zh-CN" altLang="en-US" sz="2000" dirty="0"/>
          </a:p>
        </p:txBody>
      </p:sp>
      <p:pic>
        <p:nvPicPr>
          <p:cNvPr id="4" name="图片 3">
            <a:extLst>
              <a:ext uri="{FF2B5EF4-FFF2-40B4-BE49-F238E27FC236}">
                <a16:creationId xmlns:a16="http://schemas.microsoft.com/office/drawing/2014/main" id="{4BBAC03A-D3DB-4F2B-8E30-617B7AEDB5AA}"/>
              </a:ext>
            </a:extLst>
          </p:cNvPr>
          <p:cNvPicPr>
            <a:picLocks noChangeAspect="1"/>
          </p:cNvPicPr>
          <p:nvPr/>
        </p:nvPicPr>
        <p:blipFill>
          <a:blip r:embed="rId2"/>
          <a:stretch>
            <a:fillRect/>
          </a:stretch>
        </p:blipFill>
        <p:spPr>
          <a:xfrm>
            <a:off x="7400925" y="3514725"/>
            <a:ext cx="4308975" cy="2204852"/>
          </a:xfrm>
          <a:prstGeom prst="rect">
            <a:avLst/>
          </a:prstGeom>
        </p:spPr>
      </p:pic>
    </p:spTree>
    <p:extLst>
      <p:ext uri="{BB962C8B-B14F-4D97-AF65-F5344CB8AC3E}">
        <p14:creationId xmlns:p14="http://schemas.microsoft.com/office/powerpoint/2010/main" val="7396274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863C67-80D3-4749-A5C9-2E20FE4BFC98}"/>
              </a:ext>
            </a:extLst>
          </p:cNvPr>
          <p:cNvSpPr>
            <a:spLocks noGrp="1"/>
          </p:cNvSpPr>
          <p:nvPr>
            <p:ph type="title"/>
          </p:nvPr>
        </p:nvSpPr>
        <p:spPr/>
        <p:txBody>
          <a:bodyPr/>
          <a:lstStyle/>
          <a:p>
            <a:r>
              <a:rPr lang="en-US" altLang="zh-CN" dirty="0"/>
              <a:t>IPSec</a:t>
            </a:r>
            <a:br>
              <a:rPr lang="en-US" altLang="zh-CN" dirty="0"/>
            </a:br>
            <a:r>
              <a:rPr lang="en-US" altLang="zh-CN" dirty="0"/>
              <a:t>TLS Handshake Protocol</a:t>
            </a:r>
            <a:endParaRPr lang="zh-CN" altLang="en-US" dirty="0"/>
          </a:p>
        </p:txBody>
      </p:sp>
      <p:sp>
        <p:nvSpPr>
          <p:cNvPr id="3" name="内容占位符 2">
            <a:extLst>
              <a:ext uri="{FF2B5EF4-FFF2-40B4-BE49-F238E27FC236}">
                <a16:creationId xmlns:a16="http://schemas.microsoft.com/office/drawing/2014/main" id="{6D831E2B-8F17-46DC-B5EC-B5B5E69448B5}"/>
              </a:ext>
            </a:extLst>
          </p:cNvPr>
          <p:cNvSpPr>
            <a:spLocks noGrp="1"/>
          </p:cNvSpPr>
          <p:nvPr>
            <p:ph idx="1"/>
          </p:nvPr>
        </p:nvSpPr>
        <p:spPr>
          <a:xfrm>
            <a:off x="609600" y="1690688"/>
            <a:ext cx="11268636" cy="5167312"/>
          </a:xfrm>
        </p:spPr>
        <p:txBody>
          <a:bodyPr>
            <a:normAutofit/>
          </a:bodyPr>
          <a:lstStyle/>
          <a:p>
            <a:r>
              <a:rPr lang="en-US" altLang="zh-CN" dirty="0"/>
              <a:t>Parameters</a:t>
            </a:r>
          </a:p>
          <a:p>
            <a:pPr lvl="1"/>
            <a:r>
              <a:rPr lang="en-US" altLang="zh-CN" b="1" dirty="0">
                <a:solidFill>
                  <a:srgbClr val="CC3399"/>
                </a:solidFill>
              </a:rPr>
              <a:t>Version: </a:t>
            </a:r>
            <a:r>
              <a:rPr lang="en-US" altLang="zh-CN" dirty="0"/>
              <a:t>the highest TLS version understood by the client</a:t>
            </a:r>
          </a:p>
          <a:p>
            <a:pPr lvl="1"/>
            <a:r>
              <a:rPr lang="en-US" altLang="zh-CN" b="1" dirty="0">
                <a:solidFill>
                  <a:srgbClr val="CC3399"/>
                </a:solidFill>
              </a:rPr>
              <a:t>Random: </a:t>
            </a:r>
            <a:r>
              <a:rPr lang="en-US" altLang="zh-CN" dirty="0"/>
              <a:t>a 32-bit timestamp and 28 bytes generated by a secure random number generator (client</a:t>
            </a:r>
            <a:r>
              <a:rPr lang="zh-CN" altLang="en-US" dirty="0"/>
              <a:t>或</a:t>
            </a:r>
            <a:r>
              <a:rPr lang="en-US" altLang="zh-CN" dirty="0"/>
              <a:t>server</a:t>
            </a:r>
            <a:r>
              <a:rPr lang="zh-CN" altLang="en-US" dirty="0"/>
              <a:t>生成的不可预测的随机数，在后续步骤中会用到</a:t>
            </a:r>
            <a:r>
              <a:rPr lang="en-US" altLang="zh-CN" dirty="0"/>
              <a:t>)</a:t>
            </a:r>
          </a:p>
          <a:p>
            <a:pPr lvl="1"/>
            <a:r>
              <a:rPr lang="en-US" altLang="zh-CN" b="1" dirty="0">
                <a:solidFill>
                  <a:srgbClr val="CC3399"/>
                </a:solidFill>
              </a:rPr>
              <a:t>Session ID: </a:t>
            </a:r>
            <a:r>
              <a:rPr lang="en-US" altLang="zh-CN" dirty="0"/>
              <a:t>a variable-length session identifier (</a:t>
            </a:r>
            <a:r>
              <a:rPr lang="zh-CN" altLang="en-US" dirty="0"/>
              <a:t>当</a:t>
            </a:r>
            <a:r>
              <a:rPr lang="en-US" altLang="zh-CN" dirty="0"/>
              <a:t>client</a:t>
            </a:r>
            <a:r>
              <a:rPr lang="zh-CN" altLang="en-US" dirty="0"/>
              <a:t>和</a:t>
            </a:r>
            <a:r>
              <a:rPr lang="en-US" altLang="zh-CN" dirty="0"/>
              <a:t>server</a:t>
            </a:r>
            <a:r>
              <a:rPr lang="zh-CN" altLang="en-US" dirty="0"/>
              <a:t>希望使用之前建立的回话时所使用的信息</a:t>
            </a:r>
            <a:r>
              <a:rPr lang="en-US" altLang="zh-CN" dirty="0"/>
              <a:t>)</a:t>
            </a:r>
          </a:p>
          <a:p>
            <a:pPr lvl="1"/>
            <a:r>
              <a:rPr lang="en-US" altLang="zh-CN" b="1" dirty="0" err="1">
                <a:solidFill>
                  <a:srgbClr val="CC3399"/>
                </a:solidFill>
              </a:rPr>
              <a:t>CipherSuite</a:t>
            </a:r>
            <a:r>
              <a:rPr lang="en-US" altLang="zh-CN" b="1" dirty="0">
                <a:solidFill>
                  <a:srgbClr val="CC3399"/>
                </a:solidFill>
              </a:rPr>
              <a:t>: </a:t>
            </a:r>
            <a:r>
              <a:rPr lang="en-US" altLang="zh-CN" dirty="0"/>
              <a:t>a list containing the combinations of cryptographic algorithms supported by the client</a:t>
            </a:r>
          </a:p>
          <a:p>
            <a:pPr lvl="1"/>
            <a:r>
              <a:rPr lang="en-US" altLang="zh-CN" b="1" dirty="0">
                <a:solidFill>
                  <a:srgbClr val="CC3399"/>
                </a:solidFill>
              </a:rPr>
              <a:t>Compression Method: </a:t>
            </a:r>
            <a:r>
              <a:rPr lang="en-US" altLang="zh-CN" dirty="0"/>
              <a:t>a list of compression methods supported by the client</a:t>
            </a:r>
          </a:p>
        </p:txBody>
      </p:sp>
    </p:spTree>
    <p:extLst>
      <p:ext uri="{BB962C8B-B14F-4D97-AF65-F5344CB8AC3E}">
        <p14:creationId xmlns:p14="http://schemas.microsoft.com/office/powerpoint/2010/main" val="688105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81C5B6B-4B8D-45E2-A63F-E78FD78F96A5}"/>
              </a:ext>
            </a:extLst>
          </p:cNvPr>
          <p:cNvPicPr>
            <a:picLocks noChangeAspect="1"/>
          </p:cNvPicPr>
          <p:nvPr/>
        </p:nvPicPr>
        <p:blipFill rotWithShape="1">
          <a:blip r:embed="rId2"/>
          <a:srcRect l="8552" r="40263"/>
          <a:stretch/>
        </p:blipFill>
        <p:spPr>
          <a:xfrm>
            <a:off x="7416406" y="3591549"/>
            <a:ext cx="4438030" cy="2901325"/>
          </a:xfrm>
          <a:prstGeom prst="rect">
            <a:avLst/>
          </a:prstGeom>
        </p:spPr>
      </p:pic>
      <p:sp>
        <p:nvSpPr>
          <p:cNvPr id="2" name="标题 1">
            <a:extLst>
              <a:ext uri="{FF2B5EF4-FFF2-40B4-BE49-F238E27FC236}">
                <a16:creationId xmlns:a16="http://schemas.microsoft.com/office/drawing/2014/main" id="{7759F186-EFB9-4416-936A-854BC8DDD68A}"/>
              </a:ext>
            </a:extLst>
          </p:cNvPr>
          <p:cNvSpPr>
            <a:spLocks noGrp="1"/>
          </p:cNvSpPr>
          <p:nvPr>
            <p:ph type="title"/>
          </p:nvPr>
        </p:nvSpPr>
        <p:spPr/>
        <p:txBody>
          <a:bodyPr/>
          <a:lstStyle/>
          <a:p>
            <a:r>
              <a:rPr lang="en-US" altLang="zh-CN" dirty="0"/>
              <a:t>IPSec</a:t>
            </a:r>
            <a:br>
              <a:rPr lang="en-US" altLang="zh-CN" dirty="0"/>
            </a:br>
            <a:r>
              <a:rPr lang="en-US" altLang="zh-CN" dirty="0"/>
              <a:t>TLS Handshake Protocol</a:t>
            </a:r>
            <a:endParaRPr lang="zh-CN" altLang="en-US" dirty="0"/>
          </a:p>
        </p:txBody>
      </p:sp>
      <p:sp>
        <p:nvSpPr>
          <p:cNvPr id="3" name="内容占位符 2">
            <a:extLst>
              <a:ext uri="{FF2B5EF4-FFF2-40B4-BE49-F238E27FC236}">
                <a16:creationId xmlns:a16="http://schemas.microsoft.com/office/drawing/2014/main" id="{324BF514-B8EF-46C8-8C5E-76AC61B35010}"/>
              </a:ext>
            </a:extLst>
          </p:cNvPr>
          <p:cNvSpPr>
            <a:spLocks noGrp="1"/>
          </p:cNvSpPr>
          <p:nvPr>
            <p:ph idx="1"/>
          </p:nvPr>
        </p:nvSpPr>
        <p:spPr>
          <a:xfrm>
            <a:off x="529390" y="1690688"/>
            <a:ext cx="6737684" cy="5032376"/>
          </a:xfrm>
        </p:spPr>
        <p:txBody>
          <a:bodyPr>
            <a:normAutofit lnSpcReduction="10000"/>
          </a:bodyPr>
          <a:lstStyle/>
          <a:p>
            <a:r>
              <a:rPr lang="en-US" altLang="zh-CN" dirty="0"/>
              <a:t>Phase 1: establish security capabilities</a:t>
            </a:r>
          </a:p>
          <a:p>
            <a:pPr lvl="1"/>
            <a:r>
              <a:rPr lang="en-US" altLang="zh-CN" dirty="0"/>
              <a:t>Client-&gt;server (TLS version, current time, client random, session ID, </a:t>
            </a:r>
            <a:r>
              <a:rPr lang="en-US" altLang="zh-CN" dirty="0" err="1"/>
              <a:t>CipherSuite</a:t>
            </a:r>
            <a:r>
              <a:rPr lang="en-US" altLang="zh-CN" dirty="0"/>
              <a:t>, Compression method).</a:t>
            </a:r>
          </a:p>
          <a:p>
            <a:pPr lvl="1"/>
            <a:r>
              <a:rPr lang="en-US" altLang="zh-CN" dirty="0"/>
              <a:t>Server-&gt;client (selected TLS version, current time, server random, session ID, selected </a:t>
            </a:r>
            <a:r>
              <a:rPr lang="en-US" altLang="zh-CN" dirty="0" err="1"/>
              <a:t>CipherSuite</a:t>
            </a:r>
            <a:r>
              <a:rPr lang="en-US" altLang="zh-CN" dirty="0"/>
              <a:t>, selected Compression method),</a:t>
            </a:r>
          </a:p>
          <a:p>
            <a:r>
              <a:rPr lang="en-US" altLang="zh-CN" dirty="0"/>
              <a:t>Phase 2</a:t>
            </a:r>
          </a:p>
          <a:p>
            <a:pPr lvl="1"/>
            <a:r>
              <a:rPr lang="en-US" altLang="zh-CN" dirty="0"/>
              <a:t>Server sends certificate</a:t>
            </a:r>
          </a:p>
          <a:p>
            <a:pPr lvl="1"/>
            <a:r>
              <a:rPr lang="en-US" altLang="zh-CN" dirty="0"/>
              <a:t>Server key exchange</a:t>
            </a:r>
          </a:p>
          <a:p>
            <a:pPr lvl="1"/>
            <a:r>
              <a:rPr lang="en-US" altLang="zh-CN" dirty="0"/>
              <a:t>Server certificate request – </a:t>
            </a:r>
            <a:r>
              <a:rPr lang="zh-CN" altLang="en-US" dirty="0"/>
              <a:t>为了进行客户端认证。当不使用客户端认证时，不会发送</a:t>
            </a:r>
            <a:r>
              <a:rPr lang="en-US" altLang="zh-CN" dirty="0"/>
              <a:t>certificate request.</a:t>
            </a:r>
          </a:p>
          <a:p>
            <a:pPr lvl="1"/>
            <a:r>
              <a:rPr lang="en-US" altLang="zh-CN" dirty="0"/>
              <a:t>Server hello done</a:t>
            </a:r>
            <a:endParaRPr lang="zh-CN" altLang="en-US" dirty="0"/>
          </a:p>
        </p:txBody>
      </p:sp>
      <p:pic>
        <p:nvPicPr>
          <p:cNvPr id="5" name="图片 4">
            <a:extLst>
              <a:ext uri="{FF2B5EF4-FFF2-40B4-BE49-F238E27FC236}">
                <a16:creationId xmlns:a16="http://schemas.microsoft.com/office/drawing/2014/main" id="{14631D1E-E821-4CA0-B4F0-2ECE58E97DE9}"/>
              </a:ext>
            </a:extLst>
          </p:cNvPr>
          <p:cNvPicPr>
            <a:picLocks noChangeAspect="1"/>
          </p:cNvPicPr>
          <p:nvPr/>
        </p:nvPicPr>
        <p:blipFill rotWithShape="1">
          <a:blip r:embed="rId3"/>
          <a:srcRect l="8685" r="39605"/>
          <a:stretch/>
        </p:blipFill>
        <p:spPr>
          <a:xfrm>
            <a:off x="7416406" y="1299411"/>
            <a:ext cx="4434491" cy="1967040"/>
          </a:xfrm>
          <a:prstGeom prst="rect">
            <a:avLst/>
          </a:prstGeom>
        </p:spPr>
      </p:pic>
    </p:spTree>
    <p:extLst>
      <p:ext uri="{BB962C8B-B14F-4D97-AF65-F5344CB8AC3E}">
        <p14:creationId xmlns:p14="http://schemas.microsoft.com/office/powerpoint/2010/main" val="1211250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7439881-C69B-4A63-B434-A006057BD494}"/>
              </a:ext>
            </a:extLst>
          </p:cNvPr>
          <p:cNvPicPr>
            <a:picLocks noChangeAspect="1"/>
          </p:cNvPicPr>
          <p:nvPr/>
        </p:nvPicPr>
        <p:blipFill rotWithShape="1">
          <a:blip r:embed="rId2"/>
          <a:srcRect l="6875" r="40789"/>
          <a:stretch/>
        </p:blipFill>
        <p:spPr>
          <a:xfrm>
            <a:off x="6753726" y="491551"/>
            <a:ext cx="5005137" cy="2540081"/>
          </a:xfrm>
          <a:prstGeom prst="rect">
            <a:avLst/>
          </a:prstGeom>
        </p:spPr>
      </p:pic>
      <p:sp>
        <p:nvSpPr>
          <p:cNvPr id="2" name="标题 1">
            <a:extLst>
              <a:ext uri="{FF2B5EF4-FFF2-40B4-BE49-F238E27FC236}">
                <a16:creationId xmlns:a16="http://schemas.microsoft.com/office/drawing/2014/main" id="{B2C3FC4C-D172-447D-AFA4-7C8EE11727AA}"/>
              </a:ext>
            </a:extLst>
          </p:cNvPr>
          <p:cNvSpPr>
            <a:spLocks noGrp="1"/>
          </p:cNvSpPr>
          <p:nvPr>
            <p:ph type="title"/>
          </p:nvPr>
        </p:nvSpPr>
        <p:spPr/>
        <p:txBody>
          <a:bodyPr/>
          <a:lstStyle/>
          <a:p>
            <a:r>
              <a:rPr lang="en-US" altLang="zh-CN" dirty="0"/>
              <a:t>IPSec</a:t>
            </a:r>
            <a:br>
              <a:rPr lang="en-US" altLang="zh-CN" dirty="0"/>
            </a:br>
            <a:r>
              <a:rPr lang="en-US" altLang="zh-CN" dirty="0"/>
              <a:t>TLS Handshake Protocol</a:t>
            </a:r>
            <a:endParaRPr lang="zh-CN" altLang="en-US" dirty="0"/>
          </a:p>
        </p:txBody>
      </p:sp>
      <p:sp>
        <p:nvSpPr>
          <p:cNvPr id="3" name="内容占位符 2">
            <a:extLst>
              <a:ext uri="{FF2B5EF4-FFF2-40B4-BE49-F238E27FC236}">
                <a16:creationId xmlns:a16="http://schemas.microsoft.com/office/drawing/2014/main" id="{D1FAE578-2BAA-45D4-9E81-6A6062E84996}"/>
              </a:ext>
            </a:extLst>
          </p:cNvPr>
          <p:cNvSpPr>
            <a:spLocks noGrp="1"/>
          </p:cNvSpPr>
          <p:nvPr>
            <p:ph idx="1"/>
          </p:nvPr>
        </p:nvSpPr>
        <p:spPr>
          <a:xfrm>
            <a:off x="838200" y="1825625"/>
            <a:ext cx="5915526" cy="4850134"/>
          </a:xfrm>
        </p:spPr>
        <p:txBody>
          <a:bodyPr>
            <a:normAutofit/>
          </a:bodyPr>
          <a:lstStyle/>
          <a:p>
            <a:r>
              <a:rPr lang="en-US" altLang="zh-CN" dirty="0"/>
              <a:t>Phase 3</a:t>
            </a:r>
          </a:p>
          <a:p>
            <a:pPr lvl="1"/>
            <a:r>
              <a:rPr lang="en-US" altLang="zh-CN" dirty="0"/>
              <a:t>Client sends certificate</a:t>
            </a:r>
          </a:p>
          <a:p>
            <a:pPr lvl="1"/>
            <a:r>
              <a:rPr lang="en-US" altLang="zh-CN" dirty="0"/>
              <a:t>Client key exchange</a:t>
            </a:r>
          </a:p>
          <a:p>
            <a:pPr lvl="1"/>
            <a:r>
              <a:rPr lang="en-US" altLang="zh-CN" dirty="0"/>
              <a:t>Certificate verify – </a:t>
            </a:r>
            <a:r>
              <a:rPr lang="zh-CN" altLang="en-US" dirty="0"/>
              <a:t>只有</a:t>
            </a:r>
            <a:r>
              <a:rPr lang="en-US" altLang="zh-CN" dirty="0"/>
              <a:t>server</a:t>
            </a:r>
            <a:r>
              <a:rPr lang="zh-CN" altLang="en-US" dirty="0"/>
              <a:t>发送</a:t>
            </a:r>
            <a:r>
              <a:rPr lang="en-US" altLang="zh-CN" dirty="0"/>
              <a:t>certificate request</a:t>
            </a:r>
            <a:r>
              <a:rPr lang="zh-CN" altLang="en-US" dirty="0"/>
              <a:t>的时候才会回复</a:t>
            </a:r>
            <a:r>
              <a:rPr lang="en-US" altLang="zh-CN" dirty="0"/>
              <a:t>certificate verify</a:t>
            </a:r>
            <a:r>
              <a:rPr lang="zh-CN" altLang="en-US" dirty="0"/>
              <a:t>，这个目的是向服务器证明自己确实持有客户端证书私钥</a:t>
            </a:r>
            <a:endParaRPr lang="en-US" altLang="zh-CN" dirty="0"/>
          </a:p>
          <a:p>
            <a:r>
              <a:rPr lang="en-US" altLang="zh-CN" dirty="0"/>
              <a:t>Phase 4:</a:t>
            </a:r>
            <a:r>
              <a:rPr lang="zh-CN" altLang="en-US" dirty="0"/>
              <a:t> </a:t>
            </a:r>
            <a:r>
              <a:rPr lang="en-US" altLang="zh-CN" dirty="0"/>
              <a:t>change</a:t>
            </a:r>
            <a:r>
              <a:rPr lang="zh-CN" altLang="en-US" dirty="0"/>
              <a:t> </a:t>
            </a:r>
            <a:r>
              <a:rPr lang="en-US" altLang="zh-CN" dirty="0"/>
              <a:t>cipher suite</a:t>
            </a:r>
          </a:p>
          <a:p>
            <a:pPr lvl="1"/>
            <a:r>
              <a:rPr lang="en-US" altLang="zh-CN" dirty="0"/>
              <a:t>Change cipher – client</a:t>
            </a:r>
            <a:r>
              <a:rPr lang="zh-CN" altLang="en-US" dirty="0"/>
              <a:t>和</a:t>
            </a:r>
            <a:r>
              <a:rPr lang="en-US" altLang="zh-CN" dirty="0"/>
              <a:t>server</a:t>
            </a:r>
            <a:r>
              <a:rPr lang="zh-CN" altLang="en-US" dirty="0"/>
              <a:t>互相告知以后都是用协商好的密钥和算法进行加密通信</a:t>
            </a:r>
            <a:endParaRPr lang="en-US" altLang="zh-CN" dirty="0"/>
          </a:p>
          <a:p>
            <a:pPr lvl="1"/>
            <a:r>
              <a:rPr lang="en-US" altLang="zh-CN" dirty="0"/>
              <a:t>Finished</a:t>
            </a:r>
          </a:p>
          <a:p>
            <a:pPr lvl="1"/>
            <a:endParaRPr lang="zh-CN" altLang="en-US" dirty="0"/>
          </a:p>
        </p:txBody>
      </p:sp>
      <p:pic>
        <p:nvPicPr>
          <p:cNvPr id="5" name="图片 4">
            <a:extLst>
              <a:ext uri="{FF2B5EF4-FFF2-40B4-BE49-F238E27FC236}">
                <a16:creationId xmlns:a16="http://schemas.microsoft.com/office/drawing/2014/main" id="{3EB83D85-4726-47D4-95E9-F308C999450D}"/>
              </a:ext>
            </a:extLst>
          </p:cNvPr>
          <p:cNvPicPr>
            <a:picLocks noChangeAspect="1"/>
          </p:cNvPicPr>
          <p:nvPr/>
        </p:nvPicPr>
        <p:blipFill rotWithShape="1">
          <a:blip r:embed="rId3"/>
          <a:srcRect l="10000" r="35658"/>
          <a:stretch/>
        </p:blipFill>
        <p:spPr>
          <a:xfrm>
            <a:off x="6753726" y="3166568"/>
            <a:ext cx="5005137" cy="3509191"/>
          </a:xfrm>
          <a:prstGeom prst="rect">
            <a:avLst/>
          </a:prstGeom>
        </p:spPr>
      </p:pic>
    </p:spTree>
    <p:extLst>
      <p:ext uri="{BB962C8B-B14F-4D97-AF65-F5344CB8AC3E}">
        <p14:creationId xmlns:p14="http://schemas.microsoft.com/office/powerpoint/2010/main" val="33475319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BDE33B-3FC0-425D-A1D3-04393CCF62E2}"/>
              </a:ext>
            </a:extLst>
          </p:cNvPr>
          <p:cNvSpPr>
            <a:spLocks noGrp="1"/>
          </p:cNvSpPr>
          <p:nvPr>
            <p:ph type="title"/>
          </p:nvPr>
        </p:nvSpPr>
        <p:spPr/>
        <p:txBody>
          <a:bodyPr/>
          <a:lstStyle/>
          <a:p>
            <a:r>
              <a:rPr lang="en-US" altLang="zh-CN" dirty="0"/>
              <a:t>Web security</a:t>
            </a:r>
            <a:br>
              <a:rPr lang="en-US" altLang="zh-CN" dirty="0"/>
            </a:br>
            <a:r>
              <a:rPr lang="en-US" altLang="zh-CN" dirty="0"/>
              <a:t>Cookies</a:t>
            </a:r>
            <a:endParaRPr lang="zh-CN" altLang="en-US" dirty="0"/>
          </a:p>
        </p:txBody>
      </p:sp>
      <p:sp>
        <p:nvSpPr>
          <p:cNvPr id="3" name="内容占位符 2">
            <a:extLst>
              <a:ext uri="{FF2B5EF4-FFF2-40B4-BE49-F238E27FC236}">
                <a16:creationId xmlns:a16="http://schemas.microsoft.com/office/drawing/2014/main" id="{06379879-6C7A-4A37-94C0-E133FE34E669}"/>
              </a:ext>
            </a:extLst>
          </p:cNvPr>
          <p:cNvSpPr>
            <a:spLocks noGrp="1"/>
          </p:cNvSpPr>
          <p:nvPr>
            <p:ph idx="1"/>
          </p:nvPr>
        </p:nvSpPr>
        <p:spPr>
          <a:xfrm>
            <a:off x="838200" y="2219326"/>
            <a:ext cx="5257800" cy="4448174"/>
          </a:xfrm>
        </p:spPr>
        <p:txBody>
          <a:bodyPr/>
          <a:lstStyle/>
          <a:p>
            <a:r>
              <a:rPr lang="zh-CN" altLang="en-US" dirty="0"/>
              <a:t>简而言之就是浏览器暂存在你计算机上的一小笔资料，好让服务器来辨认你的计算机。</a:t>
            </a:r>
            <a:endParaRPr lang="en-US" altLang="zh-CN" dirty="0"/>
          </a:p>
          <a:p>
            <a:r>
              <a:rPr lang="zh-CN" altLang="en-US" dirty="0"/>
              <a:t>浏览器端会储存你在这个站点的一些信息，比如登录状态，用户</a:t>
            </a:r>
            <a:r>
              <a:rPr lang="en-US" altLang="zh-CN" dirty="0"/>
              <a:t>ID</a:t>
            </a:r>
            <a:r>
              <a:rPr lang="zh-CN" altLang="en-US" dirty="0"/>
              <a:t>，密码、浏览过的网页、停留的时间等信息，记录在</a:t>
            </a:r>
            <a:r>
              <a:rPr lang="en-US" altLang="zh-CN" dirty="0"/>
              <a:t>cookie</a:t>
            </a:r>
            <a:r>
              <a:rPr lang="zh-CN" altLang="en-US" dirty="0"/>
              <a:t>里，方便下次访问时发送给服务器端。</a:t>
            </a:r>
          </a:p>
        </p:txBody>
      </p:sp>
      <p:pic>
        <p:nvPicPr>
          <p:cNvPr id="1026" name="Picture 2" descr="ç¸å³å¾ç">
            <a:extLst>
              <a:ext uri="{FF2B5EF4-FFF2-40B4-BE49-F238E27FC236}">
                <a16:creationId xmlns:a16="http://schemas.microsoft.com/office/drawing/2014/main" id="{3F4BB895-3DCF-4DBA-8A9D-E0D3E1E031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610" b="1762"/>
          <a:stretch/>
        </p:blipFill>
        <p:spPr bwMode="auto">
          <a:xfrm>
            <a:off x="6425404" y="2684463"/>
            <a:ext cx="4928396" cy="175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9452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EE9C3-652F-4A09-BB14-8C2DAA639844}"/>
              </a:ext>
            </a:extLst>
          </p:cNvPr>
          <p:cNvSpPr>
            <a:spLocks noGrp="1"/>
          </p:cNvSpPr>
          <p:nvPr>
            <p:ph type="title"/>
          </p:nvPr>
        </p:nvSpPr>
        <p:spPr/>
        <p:txBody>
          <a:bodyPr/>
          <a:lstStyle/>
          <a:p>
            <a:r>
              <a:rPr lang="en-US" altLang="zh-CN" dirty="0"/>
              <a:t>Web security</a:t>
            </a:r>
            <a:br>
              <a:rPr lang="en-US" altLang="zh-CN" dirty="0"/>
            </a:br>
            <a:r>
              <a:rPr lang="en-US" altLang="zh-CN" dirty="0"/>
              <a:t>Cross-site Script (XSS)</a:t>
            </a:r>
            <a:endParaRPr lang="zh-CN" altLang="en-US" dirty="0"/>
          </a:p>
        </p:txBody>
      </p:sp>
      <p:sp>
        <p:nvSpPr>
          <p:cNvPr id="3" name="内容占位符 2">
            <a:extLst>
              <a:ext uri="{FF2B5EF4-FFF2-40B4-BE49-F238E27FC236}">
                <a16:creationId xmlns:a16="http://schemas.microsoft.com/office/drawing/2014/main" id="{241F19B4-4599-4E92-90AD-08D7F06821C9}"/>
              </a:ext>
            </a:extLst>
          </p:cNvPr>
          <p:cNvSpPr>
            <a:spLocks noGrp="1"/>
          </p:cNvSpPr>
          <p:nvPr>
            <p:ph idx="1"/>
          </p:nvPr>
        </p:nvSpPr>
        <p:spPr/>
        <p:txBody>
          <a:bodyPr/>
          <a:lstStyle/>
          <a:p>
            <a:r>
              <a:rPr lang="zh-CN" altLang="en-US" dirty="0"/>
              <a:t>原理：向有漏洞的网站中输入恶意</a:t>
            </a:r>
            <a:r>
              <a:rPr lang="en-US" altLang="zh-CN" dirty="0"/>
              <a:t>html</a:t>
            </a:r>
            <a:r>
              <a:rPr lang="zh-CN" altLang="en-US" dirty="0"/>
              <a:t>代码。其他用户浏览该网站时，恶意代码就会自动执行。理论上，所有可输入的地方，若没有对输入数据进行处理，都会存在</a:t>
            </a:r>
            <a:r>
              <a:rPr lang="en-US" altLang="zh-CN" dirty="0"/>
              <a:t>XSS vulnerability</a:t>
            </a:r>
            <a:r>
              <a:rPr lang="zh-CN" altLang="en-US" dirty="0"/>
              <a:t>。</a:t>
            </a:r>
            <a:endParaRPr lang="en-US" altLang="zh-CN" dirty="0"/>
          </a:p>
          <a:p>
            <a:r>
              <a:rPr lang="zh-CN" altLang="en-US" dirty="0"/>
              <a:t>攻击目的：盗取用户</a:t>
            </a:r>
            <a:r>
              <a:rPr lang="en-US" altLang="zh-CN" dirty="0"/>
              <a:t>cookie (</a:t>
            </a:r>
            <a:r>
              <a:rPr lang="en-US" altLang="zh-CN" dirty="0" err="1"/>
              <a:t>document.cookie</a:t>
            </a:r>
            <a:r>
              <a:rPr lang="en-US" altLang="zh-CN" dirty="0"/>
              <a:t>)</a:t>
            </a:r>
            <a:r>
              <a:rPr lang="zh-CN" altLang="en-US" dirty="0"/>
              <a:t>，破坏页面结构，重定向到其他网站等。</a:t>
            </a:r>
            <a:endParaRPr lang="en-US" altLang="zh-CN" dirty="0"/>
          </a:p>
          <a:p>
            <a:r>
              <a:rPr lang="zh-CN" altLang="en-US" dirty="0"/>
              <a:t>如何寻找</a:t>
            </a:r>
            <a:r>
              <a:rPr lang="en-US" altLang="zh-CN" dirty="0"/>
              <a:t>XSS</a:t>
            </a:r>
            <a:r>
              <a:rPr lang="zh-CN" altLang="en-US" dirty="0"/>
              <a:t>漏洞：典型测试代码</a:t>
            </a:r>
            <a:endParaRPr lang="en-US" altLang="zh-CN" dirty="0"/>
          </a:p>
          <a:p>
            <a:pPr marL="0" indent="0">
              <a:buNone/>
            </a:pPr>
            <a:r>
              <a:rPr lang="en-US" altLang="zh-CN" dirty="0"/>
              <a:t>   &lt;a </a:t>
            </a:r>
            <a:r>
              <a:rPr lang="en-US" altLang="zh-CN" dirty="0" err="1"/>
              <a:t>href</a:t>
            </a:r>
            <a:r>
              <a:rPr lang="en-US" altLang="zh-CN" dirty="0"/>
              <a:t>=</a:t>
            </a:r>
            <a:r>
              <a:rPr lang="en-US" altLang="zh-CN" dirty="0" err="1"/>
              <a:t>javascript:alert</a:t>
            </a:r>
            <a:r>
              <a:rPr lang="en-US" altLang="zh-CN" dirty="0"/>
              <a:t>(1)&gt;hello&lt;/a&gt;</a:t>
            </a:r>
            <a:r>
              <a:rPr lang="zh-CN" altLang="en-US" dirty="0"/>
              <a:t>  </a:t>
            </a:r>
            <a:r>
              <a:rPr lang="en-US" altLang="zh-CN" dirty="0"/>
              <a:t>&lt;script&gt;alert(1)&lt;/script&gt;</a:t>
            </a:r>
          </a:p>
        </p:txBody>
      </p:sp>
    </p:spTree>
    <p:extLst>
      <p:ext uri="{BB962C8B-B14F-4D97-AF65-F5344CB8AC3E}">
        <p14:creationId xmlns:p14="http://schemas.microsoft.com/office/powerpoint/2010/main" val="25262510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DFD3B-10E2-4ED2-9FED-2D828BA81C78}"/>
              </a:ext>
            </a:extLst>
          </p:cNvPr>
          <p:cNvSpPr>
            <a:spLocks noGrp="1"/>
          </p:cNvSpPr>
          <p:nvPr>
            <p:ph type="title"/>
          </p:nvPr>
        </p:nvSpPr>
        <p:spPr/>
        <p:txBody>
          <a:bodyPr/>
          <a:lstStyle/>
          <a:p>
            <a:r>
              <a:rPr lang="en-US" altLang="zh-CN" dirty="0"/>
              <a:t>Web security</a:t>
            </a:r>
            <a:br>
              <a:rPr lang="en-US" altLang="zh-CN" dirty="0"/>
            </a:br>
            <a:r>
              <a:rPr lang="en-US" altLang="zh-CN" dirty="0"/>
              <a:t>Cross-site Request Forgery (XSRF) </a:t>
            </a:r>
            <a:r>
              <a:rPr lang="zh-CN" altLang="en-US" dirty="0"/>
              <a:t>攻击过程</a:t>
            </a:r>
          </a:p>
        </p:txBody>
      </p:sp>
      <p:sp>
        <p:nvSpPr>
          <p:cNvPr id="3" name="内容占位符 2">
            <a:extLst>
              <a:ext uri="{FF2B5EF4-FFF2-40B4-BE49-F238E27FC236}">
                <a16:creationId xmlns:a16="http://schemas.microsoft.com/office/drawing/2014/main" id="{AE8CD5CF-E502-4C62-B566-40D1E769D89A}"/>
              </a:ext>
            </a:extLst>
          </p:cNvPr>
          <p:cNvSpPr>
            <a:spLocks noGrp="1"/>
          </p:cNvSpPr>
          <p:nvPr>
            <p:ph idx="1"/>
          </p:nvPr>
        </p:nvSpPr>
        <p:spPr/>
        <p:txBody>
          <a:bodyPr/>
          <a:lstStyle/>
          <a:p>
            <a:r>
              <a:rPr lang="en-US" altLang="zh-CN" dirty="0"/>
              <a:t>User visit trusted website A, login by username and password.</a:t>
            </a:r>
          </a:p>
          <a:p>
            <a:r>
              <a:rPr lang="en-US" altLang="zh-CN" dirty="0"/>
              <a:t>Before user log out from A, in the same browser, he visits an evil website B.</a:t>
            </a:r>
          </a:p>
          <a:p>
            <a:r>
              <a:rPr lang="en-US" altLang="zh-CN" dirty="0"/>
              <a:t>B has some malicious code that sends request to visit A.</a:t>
            </a:r>
          </a:p>
          <a:p>
            <a:r>
              <a:rPr lang="en-US" altLang="zh-CN" dirty="0"/>
              <a:t>When the browser executes the malicious code, it send request to A with user’s cookie without user’s awareness.</a:t>
            </a:r>
          </a:p>
          <a:p>
            <a:r>
              <a:rPr lang="en-US" altLang="zh-CN" dirty="0"/>
              <a:t>A regards it as a normal request initiated by the user, so it will deal with it under the rights of user.</a:t>
            </a:r>
            <a:endParaRPr lang="zh-CN" altLang="en-US" dirty="0"/>
          </a:p>
        </p:txBody>
      </p:sp>
    </p:spTree>
    <p:extLst>
      <p:ext uri="{BB962C8B-B14F-4D97-AF65-F5344CB8AC3E}">
        <p14:creationId xmlns:p14="http://schemas.microsoft.com/office/powerpoint/2010/main" val="4793231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F3AB8-A2C9-44C7-9D2C-E6758F50259A}"/>
              </a:ext>
            </a:extLst>
          </p:cNvPr>
          <p:cNvSpPr>
            <a:spLocks noGrp="1"/>
          </p:cNvSpPr>
          <p:nvPr>
            <p:ph type="title"/>
          </p:nvPr>
        </p:nvSpPr>
        <p:spPr/>
        <p:txBody>
          <a:bodyPr/>
          <a:lstStyle/>
          <a:p>
            <a:r>
              <a:rPr lang="en-US" altLang="zh-CN" dirty="0"/>
              <a:t>Web security</a:t>
            </a:r>
            <a:br>
              <a:rPr lang="en-US" altLang="zh-CN" dirty="0"/>
            </a:br>
            <a:r>
              <a:rPr lang="en-US" altLang="zh-CN" dirty="0"/>
              <a:t>Cross-site Request Forgery (XSRF) </a:t>
            </a:r>
            <a:endParaRPr lang="zh-CN" altLang="en-US" dirty="0"/>
          </a:p>
        </p:txBody>
      </p:sp>
      <p:pic>
        <p:nvPicPr>
          <p:cNvPr id="4" name="图片 3">
            <a:extLst>
              <a:ext uri="{FF2B5EF4-FFF2-40B4-BE49-F238E27FC236}">
                <a16:creationId xmlns:a16="http://schemas.microsoft.com/office/drawing/2014/main" id="{9619EF4D-24E1-4EA0-BA22-71C0F5850D51}"/>
              </a:ext>
            </a:extLst>
          </p:cNvPr>
          <p:cNvPicPr>
            <a:picLocks noChangeAspect="1"/>
          </p:cNvPicPr>
          <p:nvPr/>
        </p:nvPicPr>
        <p:blipFill rotWithShape="1">
          <a:blip r:embed="rId2"/>
          <a:srcRect l="6171" t="11250" r="6094" b="35278"/>
          <a:stretch/>
        </p:blipFill>
        <p:spPr>
          <a:xfrm>
            <a:off x="838200" y="1885950"/>
            <a:ext cx="8557258" cy="2933700"/>
          </a:xfrm>
          <a:prstGeom prst="rect">
            <a:avLst/>
          </a:prstGeom>
        </p:spPr>
      </p:pic>
      <p:sp>
        <p:nvSpPr>
          <p:cNvPr id="5" name="内容占位符 2">
            <a:extLst>
              <a:ext uri="{FF2B5EF4-FFF2-40B4-BE49-F238E27FC236}">
                <a16:creationId xmlns:a16="http://schemas.microsoft.com/office/drawing/2014/main" id="{F3EFF910-E33E-4CD2-B7D0-45F72885D325}"/>
              </a:ext>
            </a:extLst>
          </p:cNvPr>
          <p:cNvSpPr>
            <a:spLocks noGrp="1"/>
          </p:cNvSpPr>
          <p:nvPr>
            <p:ph idx="1"/>
          </p:nvPr>
        </p:nvSpPr>
        <p:spPr>
          <a:xfrm>
            <a:off x="838200" y="5048250"/>
            <a:ext cx="10515600" cy="1809749"/>
          </a:xfrm>
        </p:spPr>
        <p:txBody>
          <a:bodyPr>
            <a:normAutofit lnSpcReduction="10000"/>
          </a:bodyPr>
          <a:lstStyle/>
          <a:p>
            <a:r>
              <a:rPr lang="en-US" altLang="zh-CN" sz="2400" dirty="0"/>
              <a:t>GET</a:t>
            </a:r>
            <a:r>
              <a:rPr lang="zh-CN" altLang="en-US" sz="2400" dirty="0"/>
              <a:t>请求的参数放在</a:t>
            </a:r>
            <a:r>
              <a:rPr lang="en-US" altLang="zh-CN" sz="2400" dirty="0"/>
              <a:t>URL</a:t>
            </a:r>
            <a:r>
              <a:rPr lang="zh-CN" altLang="en-US" sz="2400" dirty="0"/>
              <a:t>里，</a:t>
            </a:r>
            <a:r>
              <a:rPr lang="en-US" altLang="zh-CN" sz="2400" dirty="0"/>
              <a:t>POST</a:t>
            </a:r>
            <a:r>
              <a:rPr lang="zh-CN" altLang="en-US" sz="2400" dirty="0"/>
              <a:t>请求参数放在请求</a:t>
            </a:r>
            <a:r>
              <a:rPr lang="en-US" altLang="zh-CN" sz="2400" dirty="0"/>
              <a:t>body</a:t>
            </a:r>
            <a:r>
              <a:rPr lang="zh-CN" altLang="en-US" sz="2400" dirty="0"/>
              <a:t>里。这就是为何应尽量使用</a:t>
            </a:r>
            <a:r>
              <a:rPr lang="en-US" altLang="zh-CN" sz="2400" dirty="0"/>
              <a:t>POST</a:t>
            </a:r>
            <a:r>
              <a:rPr lang="zh-CN" altLang="en-US" sz="2400" dirty="0"/>
              <a:t>而限制</a:t>
            </a:r>
            <a:r>
              <a:rPr lang="en-US" altLang="zh-CN" sz="2400" dirty="0"/>
              <a:t>GET</a:t>
            </a:r>
            <a:r>
              <a:rPr lang="zh-CN" altLang="en-US" sz="2400" dirty="0"/>
              <a:t>。</a:t>
            </a:r>
            <a:r>
              <a:rPr lang="en-US" altLang="zh-CN" sz="2400" dirty="0"/>
              <a:t>GET</a:t>
            </a:r>
            <a:r>
              <a:rPr lang="zh-CN" altLang="en-US" sz="2400" dirty="0"/>
              <a:t>接口太容易被拿来做</a:t>
            </a:r>
            <a:r>
              <a:rPr lang="en-US" altLang="zh-CN" sz="2400" dirty="0"/>
              <a:t>XSRF</a:t>
            </a:r>
            <a:r>
              <a:rPr lang="zh-CN" altLang="en-US" sz="2400" dirty="0"/>
              <a:t>，只要构造一个</a:t>
            </a:r>
            <a:r>
              <a:rPr lang="en-US" altLang="zh-CN" sz="2400" dirty="0" err="1"/>
              <a:t>img</a:t>
            </a:r>
            <a:r>
              <a:rPr lang="zh-CN" altLang="en-US" sz="2400" dirty="0"/>
              <a:t>标签，而</a:t>
            </a:r>
            <a:r>
              <a:rPr lang="en-US" altLang="zh-CN" sz="2400" dirty="0" err="1"/>
              <a:t>img</a:t>
            </a:r>
            <a:r>
              <a:rPr lang="zh-CN" altLang="en-US" sz="2400" dirty="0"/>
              <a:t>标签又是不能过滤的数据。</a:t>
            </a:r>
            <a:endParaRPr lang="en-US" altLang="zh-CN" sz="2400" dirty="0"/>
          </a:p>
          <a:p>
            <a:r>
              <a:rPr lang="zh-CN" altLang="en-US" sz="2400" dirty="0"/>
              <a:t>当然</a:t>
            </a:r>
            <a:r>
              <a:rPr lang="en-US" altLang="zh-CN" sz="2400" dirty="0"/>
              <a:t>POST</a:t>
            </a:r>
            <a:r>
              <a:rPr lang="zh-CN" altLang="en-US" sz="2400" dirty="0"/>
              <a:t>也不是万无一失，需要构造一个</a:t>
            </a:r>
            <a:r>
              <a:rPr lang="en-US" altLang="zh-CN" sz="2400" dirty="0"/>
              <a:t>form</a:t>
            </a:r>
            <a:r>
              <a:rPr lang="zh-CN" altLang="en-US" sz="2400" dirty="0"/>
              <a:t>，但这需要在第三方页面做，增加了暴露的可能性。</a:t>
            </a:r>
          </a:p>
        </p:txBody>
      </p:sp>
    </p:spTree>
    <p:extLst>
      <p:ext uri="{BB962C8B-B14F-4D97-AF65-F5344CB8AC3E}">
        <p14:creationId xmlns:p14="http://schemas.microsoft.com/office/powerpoint/2010/main" val="35715747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278DAE8-2D13-4338-AED3-7289A9952C9D}"/>
              </a:ext>
            </a:extLst>
          </p:cNvPr>
          <p:cNvSpPr>
            <a:spLocks noGrp="1"/>
          </p:cNvSpPr>
          <p:nvPr>
            <p:ph idx="1"/>
          </p:nvPr>
        </p:nvSpPr>
        <p:spPr>
          <a:xfrm>
            <a:off x="7391400" y="1299411"/>
            <a:ext cx="4479758" cy="4877552"/>
          </a:xfrm>
        </p:spPr>
        <p:txBody>
          <a:bodyPr>
            <a:normAutofit/>
          </a:bodyPr>
          <a:lstStyle/>
          <a:p>
            <a:r>
              <a:rPr lang="zh-CN" altLang="en-US" dirty="0"/>
              <a:t>同源策略：同源是指同协议、同域名、同端口。要求动态内容（如</a:t>
            </a:r>
            <a:r>
              <a:rPr lang="en-US" altLang="zh-CN" dirty="0"/>
              <a:t>JavaScript</a:t>
            </a:r>
            <a:r>
              <a:rPr lang="zh-CN" altLang="en-US" dirty="0"/>
              <a:t>，</a:t>
            </a:r>
            <a:r>
              <a:rPr lang="en-US" altLang="zh-CN" dirty="0"/>
              <a:t>VBScript</a:t>
            </a:r>
            <a:r>
              <a:rPr lang="zh-CN" altLang="en-US" dirty="0"/>
              <a:t>）不能读取来自不同源的内容。但同源策略也给</a:t>
            </a:r>
            <a:r>
              <a:rPr lang="en-US" altLang="zh-CN" dirty="0"/>
              <a:t>XSRF</a:t>
            </a:r>
            <a:r>
              <a:rPr lang="zh-CN" altLang="en-US" dirty="0"/>
              <a:t>创造了机会。因为它仅仅阻止了脚本读取来自其他站点的内容，却没有防止脚本向其他站点发出请求。所以同源策略无法防止</a:t>
            </a:r>
            <a:r>
              <a:rPr lang="en-US" altLang="zh-CN" dirty="0"/>
              <a:t>XSRF</a:t>
            </a:r>
            <a:r>
              <a:rPr lang="zh-CN" altLang="en-US" dirty="0"/>
              <a:t>攻击！</a:t>
            </a:r>
            <a:endParaRPr lang="en-US" altLang="zh-CN" dirty="0"/>
          </a:p>
        </p:txBody>
      </p:sp>
      <p:pic>
        <p:nvPicPr>
          <p:cNvPr id="4" name="图片 3">
            <a:extLst>
              <a:ext uri="{FF2B5EF4-FFF2-40B4-BE49-F238E27FC236}">
                <a16:creationId xmlns:a16="http://schemas.microsoft.com/office/drawing/2014/main" id="{981AF2FD-6A78-41B7-B908-BC794C748EF1}"/>
              </a:ext>
            </a:extLst>
          </p:cNvPr>
          <p:cNvPicPr>
            <a:picLocks noChangeAspect="1"/>
          </p:cNvPicPr>
          <p:nvPr/>
        </p:nvPicPr>
        <p:blipFill rotWithShape="1">
          <a:blip r:embed="rId2"/>
          <a:srcRect l="14219" t="9931" r="33359" b="6389"/>
          <a:stretch/>
        </p:blipFill>
        <p:spPr>
          <a:xfrm>
            <a:off x="0" y="114757"/>
            <a:ext cx="7391400" cy="6636840"/>
          </a:xfrm>
          <a:prstGeom prst="rect">
            <a:avLst/>
          </a:prstGeom>
        </p:spPr>
      </p:pic>
    </p:spTree>
    <p:extLst>
      <p:ext uri="{BB962C8B-B14F-4D97-AF65-F5344CB8AC3E}">
        <p14:creationId xmlns:p14="http://schemas.microsoft.com/office/powerpoint/2010/main" val="854556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F9B02E-B6D8-4072-8E63-307B8AECC663}"/>
              </a:ext>
            </a:extLst>
          </p:cNvPr>
          <p:cNvSpPr>
            <a:spLocks noGrp="1"/>
          </p:cNvSpPr>
          <p:nvPr>
            <p:ph type="title"/>
          </p:nvPr>
        </p:nvSpPr>
        <p:spPr>
          <a:xfrm>
            <a:off x="762000" y="435769"/>
            <a:ext cx="10382250" cy="1325563"/>
          </a:xfrm>
        </p:spPr>
        <p:txBody>
          <a:bodyPr/>
          <a:lstStyle/>
          <a:p>
            <a:r>
              <a:rPr lang="en-US" altLang="zh-CN" dirty="0"/>
              <a:t>Intrusion Detection</a:t>
            </a:r>
            <a:br>
              <a:rPr lang="en-US" altLang="zh-CN" dirty="0"/>
            </a:br>
            <a:r>
              <a:rPr lang="en-US" altLang="zh-CN" dirty="0"/>
              <a:t>Network Based IDS (NIDS)</a:t>
            </a:r>
            <a:endParaRPr lang="zh-CN" altLang="en-US" dirty="0"/>
          </a:p>
        </p:txBody>
      </p:sp>
      <p:sp>
        <p:nvSpPr>
          <p:cNvPr id="3" name="内容占位符 2">
            <a:extLst>
              <a:ext uri="{FF2B5EF4-FFF2-40B4-BE49-F238E27FC236}">
                <a16:creationId xmlns:a16="http://schemas.microsoft.com/office/drawing/2014/main" id="{7415DBBB-7670-4490-BC08-06E3332FB21F}"/>
              </a:ext>
            </a:extLst>
          </p:cNvPr>
          <p:cNvSpPr>
            <a:spLocks noGrp="1"/>
          </p:cNvSpPr>
          <p:nvPr>
            <p:ph idx="1"/>
          </p:nvPr>
        </p:nvSpPr>
        <p:spPr>
          <a:xfrm>
            <a:off x="762000" y="2095500"/>
            <a:ext cx="10677525" cy="4676776"/>
          </a:xfrm>
        </p:spPr>
        <p:txBody>
          <a:bodyPr>
            <a:normAutofit lnSpcReduction="10000"/>
          </a:bodyPr>
          <a:lstStyle/>
          <a:p>
            <a:pPr algn="just"/>
            <a:r>
              <a:rPr lang="en-US" altLang="zh-CN" sz="2400" dirty="0"/>
              <a:t>Monitors traffic at selected points on a network in real or close to real time.</a:t>
            </a:r>
          </a:p>
          <a:p>
            <a:pPr algn="just"/>
            <a:r>
              <a:rPr lang="en-US" altLang="zh-CN" sz="2400" dirty="0"/>
              <a:t>Comprised of a number of sensors, one or more servers for NIDS management functions. Analysis of traffic patterns may be done at the sensor, the management server, or a combination of the two.</a:t>
            </a:r>
          </a:p>
          <a:p>
            <a:pPr algn="just"/>
            <a:r>
              <a:rPr lang="en-US" altLang="zh-CN" sz="2400" b="1" dirty="0">
                <a:solidFill>
                  <a:srgbClr val="CC3399"/>
                </a:solidFill>
              </a:rPr>
              <a:t>Inline sensors: </a:t>
            </a:r>
          </a:p>
          <a:p>
            <a:pPr lvl="1" algn="just"/>
            <a:r>
              <a:rPr lang="en-US" altLang="zh-CN" sz="2000" dirty="0"/>
              <a:t>Is inserted into a network segment so that the traffic that it is monitoring must pass through the sensor</a:t>
            </a:r>
          </a:p>
          <a:p>
            <a:pPr lvl="1" algn="just"/>
            <a:r>
              <a:rPr lang="en-US" altLang="zh-CN" sz="2000" dirty="0"/>
              <a:t>Can be achieved by a stand-alone inline NIDS sensor, or combining NIDS sensor logic with a firewall or LAN switch (</a:t>
            </a:r>
            <a:r>
              <a:rPr lang="zh-CN" altLang="en-US" sz="1800" dirty="0"/>
              <a:t>局域网交换机</a:t>
            </a:r>
            <a:r>
              <a:rPr lang="en-US" altLang="zh-CN" sz="2000" dirty="0"/>
              <a:t>). This has the advantage of no additional hardware needed.</a:t>
            </a:r>
          </a:p>
          <a:p>
            <a:pPr algn="just"/>
            <a:r>
              <a:rPr lang="en-US" altLang="zh-CN" sz="2400" b="1" dirty="0">
                <a:solidFill>
                  <a:srgbClr val="CC3399"/>
                </a:solidFill>
              </a:rPr>
              <a:t>Passive sensors: </a:t>
            </a:r>
          </a:p>
          <a:p>
            <a:pPr lvl="1" algn="just"/>
            <a:r>
              <a:rPr lang="en-US" altLang="zh-CN" sz="2000" dirty="0"/>
              <a:t>Monitors a copy of network traffic</a:t>
            </a:r>
          </a:p>
          <a:p>
            <a:pPr lvl="1" algn="just"/>
            <a:r>
              <a:rPr lang="en-US" altLang="zh-CN" sz="2000" dirty="0"/>
              <a:t>The actual traffic does not pass through the device. BUT </a:t>
            </a:r>
            <a:r>
              <a:rPr lang="en-US" altLang="zh-CN" sz="2000" dirty="0">
                <a:solidFill>
                  <a:srgbClr val="CC3399"/>
                </a:solidFill>
              </a:rPr>
              <a:t>passive sensors are more efficient!</a:t>
            </a:r>
            <a:endParaRPr lang="zh-CN" altLang="en-US" sz="2000" dirty="0">
              <a:solidFill>
                <a:srgbClr val="CC3399"/>
              </a:solidFill>
            </a:endParaRPr>
          </a:p>
        </p:txBody>
      </p:sp>
    </p:spTree>
    <p:extLst>
      <p:ext uri="{BB962C8B-B14F-4D97-AF65-F5344CB8AC3E}">
        <p14:creationId xmlns:p14="http://schemas.microsoft.com/office/powerpoint/2010/main" val="1075662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96CBAA-41ED-447F-84A4-66EA4A9E9834}"/>
              </a:ext>
            </a:extLst>
          </p:cNvPr>
          <p:cNvSpPr>
            <a:spLocks noGrp="1"/>
          </p:cNvSpPr>
          <p:nvPr>
            <p:ph type="title"/>
          </p:nvPr>
        </p:nvSpPr>
        <p:spPr/>
        <p:txBody>
          <a:bodyPr/>
          <a:lstStyle/>
          <a:p>
            <a:r>
              <a:rPr lang="en-US" altLang="zh-CN" dirty="0"/>
              <a:t>Web security</a:t>
            </a:r>
            <a:br>
              <a:rPr lang="en-US" altLang="zh-CN" dirty="0"/>
            </a:br>
            <a:r>
              <a:rPr lang="en-US" altLang="zh-CN" dirty="0"/>
              <a:t>Cross-site Request Forgery (XSRF) </a:t>
            </a:r>
            <a:endParaRPr lang="zh-CN" altLang="en-US" dirty="0"/>
          </a:p>
        </p:txBody>
      </p:sp>
      <p:pic>
        <p:nvPicPr>
          <p:cNvPr id="4" name="图片 3">
            <a:extLst>
              <a:ext uri="{FF2B5EF4-FFF2-40B4-BE49-F238E27FC236}">
                <a16:creationId xmlns:a16="http://schemas.microsoft.com/office/drawing/2014/main" id="{0BDF84B3-FE7F-41E1-ABF4-B1EF254D2E3F}"/>
              </a:ext>
            </a:extLst>
          </p:cNvPr>
          <p:cNvPicPr>
            <a:picLocks noChangeAspect="1"/>
          </p:cNvPicPr>
          <p:nvPr/>
        </p:nvPicPr>
        <p:blipFill rotWithShape="1">
          <a:blip r:embed="rId2"/>
          <a:srcRect l="7500" t="20833" r="25078" b="25416"/>
          <a:stretch/>
        </p:blipFill>
        <p:spPr>
          <a:xfrm>
            <a:off x="838200" y="2110581"/>
            <a:ext cx="8505052" cy="3813969"/>
          </a:xfrm>
          <a:prstGeom prst="rect">
            <a:avLst/>
          </a:prstGeom>
        </p:spPr>
      </p:pic>
    </p:spTree>
    <p:extLst>
      <p:ext uri="{BB962C8B-B14F-4D97-AF65-F5344CB8AC3E}">
        <p14:creationId xmlns:p14="http://schemas.microsoft.com/office/powerpoint/2010/main" val="31148862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9E5958-3074-479E-9B27-A9F25ED7F524}"/>
              </a:ext>
            </a:extLst>
          </p:cNvPr>
          <p:cNvSpPr>
            <a:spLocks noGrp="1"/>
          </p:cNvSpPr>
          <p:nvPr>
            <p:ph type="title"/>
          </p:nvPr>
        </p:nvSpPr>
        <p:spPr>
          <a:xfrm>
            <a:off x="838200" y="40720"/>
            <a:ext cx="10515600" cy="1325563"/>
          </a:xfrm>
        </p:spPr>
        <p:txBody>
          <a:bodyPr/>
          <a:lstStyle/>
          <a:p>
            <a:r>
              <a:rPr lang="en-US" altLang="zh-CN" dirty="0"/>
              <a:t>Web security</a:t>
            </a:r>
            <a:br>
              <a:rPr lang="en-US" altLang="zh-CN" dirty="0"/>
            </a:br>
            <a:r>
              <a:rPr lang="en-US" altLang="zh-CN" dirty="0"/>
              <a:t>Cross-site Request Forgery (XSRF) </a:t>
            </a:r>
            <a:endParaRPr lang="zh-CN" altLang="en-US" dirty="0"/>
          </a:p>
        </p:txBody>
      </p:sp>
      <p:pic>
        <p:nvPicPr>
          <p:cNvPr id="4" name="图片 3">
            <a:extLst>
              <a:ext uri="{FF2B5EF4-FFF2-40B4-BE49-F238E27FC236}">
                <a16:creationId xmlns:a16="http://schemas.microsoft.com/office/drawing/2014/main" id="{AF01C945-B368-40B0-AC88-6B8D84AAE67D}"/>
              </a:ext>
            </a:extLst>
          </p:cNvPr>
          <p:cNvPicPr>
            <a:picLocks noChangeAspect="1"/>
          </p:cNvPicPr>
          <p:nvPr/>
        </p:nvPicPr>
        <p:blipFill rotWithShape="1">
          <a:blip r:embed="rId2"/>
          <a:srcRect l="7577" t="14028" r="25235" b="8195"/>
          <a:stretch/>
        </p:blipFill>
        <p:spPr>
          <a:xfrm>
            <a:off x="838200" y="1366283"/>
            <a:ext cx="8433707" cy="5491717"/>
          </a:xfrm>
          <a:prstGeom prst="rect">
            <a:avLst/>
          </a:prstGeom>
        </p:spPr>
      </p:pic>
    </p:spTree>
    <p:extLst>
      <p:ext uri="{BB962C8B-B14F-4D97-AF65-F5344CB8AC3E}">
        <p14:creationId xmlns:p14="http://schemas.microsoft.com/office/powerpoint/2010/main" val="1726609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4AD81-6110-43AC-A1F3-4B76C1C20A52}"/>
              </a:ext>
            </a:extLst>
          </p:cNvPr>
          <p:cNvSpPr>
            <a:spLocks noGrp="1"/>
          </p:cNvSpPr>
          <p:nvPr>
            <p:ph type="title"/>
          </p:nvPr>
        </p:nvSpPr>
        <p:spPr/>
        <p:txBody>
          <a:bodyPr/>
          <a:lstStyle/>
          <a:p>
            <a:r>
              <a:rPr lang="en-US" altLang="zh-CN" dirty="0"/>
              <a:t>Web security</a:t>
            </a:r>
            <a:br>
              <a:rPr lang="en-US" altLang="zh-CN" dirty="0"/>
            </a:br>
            <a:r>
              <a:rPr lang="en-US" altLang="zh-CN" dirty="0"/>
              <a:t>Cross-site Request Forgery (XSRF) </a:t>
            </a:r>
            <a:endParaRPr lang="zh-CN" altLang="en-US" dirty="0"/>
          </a:p>
        </p:txBody>
      </p:sp>
      <p:pic>
        <p:nvPicPr>
          <p:cNvPr id="4" name="图片 3">
            <a:extLst>
              <a:ext uri="{FF2B5EF4-FFF2-40B4-BE49-F238E27FC236}">
                <a16:creationId xmlns:a16="http://schemas.microsoft.com/office/drawing/2014/main" id="{DD93FCCA-0045-463D-8F6E-95B0E9397999}"/>
              </a:ext>
            </a:extLst>
          </p:cNvPr>
          <p:cNvPicPr>
            <a:picLocks noChangeAspect="1"/>
          </p:cNvPicPr>
          <p:nvPr/>
        </p:nvPicPr>
        <p:blipFill rotWithShape="1">
          <a:blip r:embed="rId2"/>
          <a:srcRect l="7812" t="23473" r="27031" b="58750"/>
          <a:stretch/>
        </p:blipFill>
        <p:spPr>
          <a:xfrm>
            <a:off x="838200" y="2676524"/>
            <a:ext cx="10364240" cy="1590676"/>
          </a:xfrm>
          <a:prstGeom prst="rect">
            <a:avLst/>
          </a:prstGeom>
        </p:spPr>
      </p:pic>
    </p:spTree>
    <p:extLst>
      <p:ext uri="{BB962C8B-B14F-4D97-AF65-F5344CB8AC3E}">
        <p14:creationId xmlns:p14="http://schemas.microsoft.com/office/powerpoint/2010/main" val="27013816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83FAC4-D373-4567-9E4D-57D0EBD74AFB}"/>
              </a:ext>
            </a:extLst>
          </p:cNvPr>
          <p:cNvSpPr>
            <a:spLocks noGrp="1"/>
          </p:cNvSpPr>
          <p:nvPr>
            <p:ph type="title"/>
          </p:nvPr>
        </p:nvSpPr>
        <p:spPr/>
        <p:txBody>
          <a:bodyPr/>
          <a:lstStyle/>
          <a:p>
            <a:r>
              <a:rPr lang="en-US" altLang="zh-CN" dirty="0"/>
              <a:t>Web security</a:t>
            </a:r>
            <a:br>
              <a:rPr lang="en-US" altLang="zh-CN" dirty="0"/>
            </a:br>
            <a:r>
              <a:rPr lang="en-US" altLang="zh-CN" dirty="0"/>
              <a:t>XSS </a:t>
            </a:r>
            <a:r>
              <a:rPr lang="en-US" altLang="zh-CN" dirty="0" err="1"/>
              <a:t>v.s</a:t>
            </a:r>
            <a:r>
              <a:rPr lang="en-US" altLang="zh-CN" dirty="0"/>
              <a:t> XSRF</a:t>
            </a:r>
            <a:endParaRPr lang="zh-CN" altLang="en-US" dirty="0"/>
          </a:p>
        </p:txBody>
      </p:sp>
      <p:sp>
        <p:nvSpPr>
          <p:cNvPr id="3" name="内容占位符 2">
            <a:extLst>
              <a:ext uri="{FF2B5EF4-FFF2-40B4-BE49-F238E27FC236}">
                <a16:creationId xmlns:a16="http://schemas.microsoft.com/office/drawing/2014/main" id="{CC41FAB6-2B09-482C-9C3C-D1846B50DC96}"/>
              </a:ext>
            </a:extLst>
          </p:cNvPr>
          <p:cNvSpPr>
            <a:spLocks noGrp="1"/>
          </p:cNvSpPr>
          <p:nvPr>
            <p:ph idx="1"/>
          </p:nvPr>
        </p:nvSpPr>
        <p:spPr/>
        <p:txBody>
          <a:bodyPr/>
          <a:lstStyle/>
          <a:p>
            <a:r>
              <a:rPr lang="en-US" altLang="zh-CN" dirty="0"/>
              <a:t>XSS</a:t>
            </a:r>
          </a:p>
          <a:p>
            <a:pPr lvl="1"/>
            <a:r>
              <a:rPr lang="en-US" altLang="zh-CN" dirty="0">
                <a:solidFill>
                  <a:srgbClr val="CC3399"/>
                </a:solidFill>
              </a:rPr>
              <a:t>User trusts a badly implemented website.</a:t>
            </a:r>
          </a:p>
          <a:p>
            <a:pPr lvl="1"/>
            <a:r>
              <a:rPr lang="en-US" altLang="zh-CN" dirty="0"/>
              <a:t>Attacker injects a script into the website.</a:t>
            </a:r>
          </a:p>
          <a:p>
            <a:pPr lvl="1"/>
            <a:r>
              <a:rPr lang="en-US" altLang="zh-CN" dirty="0"/>
              <a:t>User’s browser executes the script whenever user opens the website.</a:t>
            </a:r>
          </a:p>
          <a:p>
            <a:r>
              <a:rPr lang="en-US" altLang="zh-CN" dirty="0"/>
              <a:t>XSRF</a:t>
            </a:r>
          </a:p>
          <a:p>
            <a:pPr lvl="1"/>
            <a:r>
              <a:rPr lang="en-US" altLang="zh-CN" dirty="0">
                <a:solidFill>
                  <a:srgbClr val="CC3399"/>
                </a:solidFill>
              </a:rPr>
              <a:t>A badly implemented website trusts the user.</a:t>
            </a:r>
          </a:p>
          <a:p>
            <a:pPr lvl="1"/>
            <a:r>
              <a:rPr lang="en-US" altLang="zh-CN" dirty="0"/>
              <a:t>Attacker tricks user’s browser into issuing requests to the website.</a:t>
            </a:r>
          </a:p>
          <a:p>
            <a:pPr lvl="1"/>
            <a:r>
              <a:rPr lang="en-US" altLang="zh-CN" dirty="0"/>
              <a:t>The website regards the request as one from the user and executes attacker’s request</a:t>
            </a:r>
            <a:endParaRPr lang="zh-CN" altLang="en-US" dirty="0"/>
          </a:p>
        </p:txBody>
      </p:sp>
    </p:spTree>
    <p:extLst>
      <p:ext uri="{BB962C8B-B14F-4D97-AF65-F5344CB8AC3E}">
        <p14:creationId xmlns:p14="http://schemas.microsoft.com/office/powerpoint/2010/main" val="3895569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32BE7C-85DA-4D5C-ADAF-E76C6B1E45E9}"/>
              </a:ext>
            </a:extLst>
          </p:cNvPr>
          <p:cNvSpPr>
            <a:spLocks noGrp="1"/>
          </p:cNvSpPr>
          <p:nvPr>
            <p:ph type="title"/>
          </p:nvPr>
        </p:nvSpPr>
        <p:spPr/>
        <p:txBody>
          <a:bodyPr/>
          <a:lstStyle/>
          <a:p>
            <a:r>
              <a:rPr lang="en-US" altLang="zh-CN" dirty="0"/>
              <a:t>Web security</a:t>
            </a:r>
            <a:br>
              <a:rPr lang="en-US" altLang="zh-CN" dirty="0"/>
            </a:br>
            <a:r>
              <a:rPr lang="en-US" altLang="zh-CN" dirty="0"/>
              <a:t>SQL Injection</a:t>
            </a:r>
            <a:endParaRPr lang="zh-CN" altLang="en-US" dirty="0"/>
          </a:p>
        </p:txBody>
      </p:sp>
      <p:sp>
        <p:nvSpPr>
          <p:cNvPr id="3" name="内容占位符 2">
            <a:extLst>
              <a:ext uri="{FF2B5EF4-FFF2-40B4-BE49-F238E27FC236}">
                <a16:creationId xmlns:a16="http://schemas.microsoft.com/office/drawing/2014/main" id="{F2709ECF-9CC3-4C7B-8A3C-28A2B4A57074}"/>
              </a:ext>
            </a:extLst>
          </p:cNvPr>
          <p:cNvSpPr>
            <a:spLocks noGrp="1"/>
          </p:cNvSpPr>
          <p:nvPr>
            <p:ph idx="1"/>
          </p:nvPr>
        </p:nvSpPr>
        <p:spPr/>
        <p:txBody>
          <a:bodyPr/>
          <a:lstStyle/>
          <a:p>
            <a:r>
              <a:rPr lang="en-US" altLang="zh-CN" dirty="0"/>
              <a:t>Using an input filter to block certain characters is an effective way to prevent SQL injection attacks, BUT it cannot fix the vulnerability!</a:t>
            </a:r>
          </a:p>
          <a:p>
            <a:r>
              <a:rPr lang="en-US" altLang="zh-CN" dirty="0">
                <a:solidFill>
                  <a:srgbClr val="CC3399"/>
                </a:solidFill>
              </a:rPr>
              <a:t>An attacker does not always need quote and semi-colon to run a separate SQL statement.</a:t>
            </a:r>
            <a:endParaRPr lang="zh-CN" altLang="en-US" dirty="0">
              <a:solidFill>
                <a:srgbClr val="CC3399"/>
              </a:solidFill>
            </a:endParaRPr>
          </a:p>
        </p:txBody>
      </p:sp>
    </p:spTree>
    <p:extLst>
      <p:ext uri="{BB962C8B-B14F-4D97-AF65-F5344CB8AC3E}">
        <p14:creationId xmlns:p14="http://schemas.microsoft.com/office/powerpoint/2010/main" val="3272708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274C08-558F-4C84-84B3-CC1BB91505F0}"/>
              </a:ext>
            </a:extLst>
          </p:cNvPr>
          <p:cNvSpPr>
            <a:spLocks noGrp="1"/>
          </p:cNvSpPr>
          <p:nvPr>
            <p:ph type="title"/>
          </p:nvPr>
        </p:nvSpPr>
        <p:spPr/>
        <p:txBody>
          <a:bodyPr>
            <a:normAutofit fontScale="90000"/>
          </a:bodyPr>
          <a:lstStyle/>
          <a:p>
            <a:r>
              <a:rPr lang="en-US" altLang="zh-CN" dirty="0"/>
              <a:t>Laws; Ethics; Privacy</a:t>
            </a:r>
            <a:br>
              <a:rPr lang="en-US" altLang="zh-CN" dirty="0"/>
            </a:br>
            <a:r>
              <a:rPr lang="en-US" altLang="zh-CN" dirty="0"/>
              <a:t>Computer Abuse Laws Enforcement Challenges</a:t>
            </a:r>
            <a:endParaRPr lang="zh-CN" altLang="en-US" dirty="0"/>
          </a:p>
        </p:txBody>
      </p:sp>
      <p:sp>
        <p:nvSpPr>
          <p:cNvPr id="3" name="内容占位符 2">
            <a:extLst>
              <a:ext uri="{FF2B5EF4-FFF2-40B4-BE49-F238E27FC236}">
                <a16:creationId xmlns:a16="http://schemas.microsoft.com/office/drawing/2014/main" id="{DE33074E-C441-4486-ACAA-E7E65EC58C2F}"/>
              </a:ext>
            </a:extLst>
          </p:cNvPr>
          <p:cNvSpPr>
            <a:spLocks noGrp="1"/>
          </p:cNvSpPr>
          <p:nvPr>
            <p:ph idx="1"/>
          </p:nvPr>
        </p:nvSpPr>
        <p:spPr/>
        <p:txBody>
          <a:bodyPr/>
          <a:lstStyle/>
          <a:p>
            <a:r>
              <a:rPr lang="en-US" altLang="zh-CN" dirty="0"/>
              <a:t>Enforcement is difficult because attribution is hard (evidence collection, forensics (</a:t>
            </a:r>
            <a:r>
              <a:rPr lang="zh-CN" altLang="en-US" sz="2400" dirty="0"/>
              <a:t>取证</a:t>
            </a:r>
            <a:r>
              <a:rPr lang="en-US" altLang="zh-CN" dirty="0"/>
              <a:t>), etc.)</a:t>
            </a:r>
          </a:p>
          <a:p>
            <a:r>
              <a:rPr lang="en-US" altLang="zh-CN" dirty="0"/>
              <a:t>Transnational nature of the Internet.</a:t>
            </a:r>
          </a:p>
          <a:p>
            <a:r>
              <a:rPr lang="en-US" altLang="zh-CN" dirty="0"/>
              <a:t>Cyber criminal ecosystem evolves to undermine legal safeguards (The relative lack of success in bringing cybercriminals to justice has led to an increase in their numbers, boldness, and the global scale of their operations).</a:t>
            </a:r>
            <a:endParaRPr lang="zh-CN" altLang="en-US" dirty="0"/>
          </a:p>
        </p:txBody>
      </p:sp>
    </p:spTree>
    <p:extLst>
      <p:ext uri="{BB962C8B-B14F-4D97-AF65-F5344CB8AC3E}">
        <p14:creationId xmlns:p14="http://schemas.microsoft.com/office/powerpoint/2010/main" val="34934547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F69F05-3CA5-44EC-96FF-923C47775F9F}"/>
              </a:ext>
            </a:extLst>
          </p:cNvPr>
          <p:cNvSpPr>
            <a:spLocks noGrp="1"/>
          </p:cNvSpPr>
          <p:nvPr>
            <p:ph type="title"/>
          </p:nvPr>
        </p:nvSpPr>
        <p:spPr/>
        <p:txBody>
          <a:bodyPr>
            <a:normAutofit/>
          </a:bodyPr>
          <a:lstStyle/>
          <a:p>
            <a:r>
              <a:rPr lang="en-US" altLang="zh-CN" dirty="0"/>
              <a:t>Laws; Ethics; Privacy</a:t>
            </a:r>
            <a:br>
              <a:rPr lang="en-US" altLang="zh-CN" dirty="0"/>
            </a:br>
            <a:r>
              <a:rPr lang="en-US" altLang="zh-CN" dirty="0"/>
              <a:t>Privacy Challenges</a:t>
            </a:r>
            <a:endParaRPr lang="zh-CN" altLang="en-US" dirty="0"/>
          </a:p>
        </p:txBody>
      </p:sp>
      <p:sp>
        <p:nvSpPr>
          <p:cNvPr id="3" name="内容占位符 2">
            <a:extLst>
              <a:ext uri="{FF2B5EF4-FFF2-40B4-BE49-F238E27FC236}">
                <a16:creationId xmlns:a16="http://schemas.microsoft.com/office/drawing/2014/main" id="{11B12E49-4A36-4939-BB33-A63B5C0928B9}"/>
              </a:ext>
            </a:extLst>
          </p:cNvPr>
          <p:cNvSpPr>
            <a:spLocks noGrp="1"/>
          </p:cNvSpPr>
          <p:nvPr>
            <p:ph idx="1"/>
          </p:nvPr>
        </p:nvSpPr>
        <p:spPr/>
        <p:txBody>
          <a:bodyPr/>
          <a:lstStyle/>
          <a:p>
            <a:r>
              <a:rPr lang="en-US" altLang="zh-CN" dirty="0"/>
              <a:t>Privacy is now a new problem</a:t>
            </a:r>
          </a:p>
          <a:p>
            <a:pPr lvl="1"/>
            <a:r>
              <a:rPr lang="en-US" altLang="zh-CN" dirty="0"/>
              <a:t>People have always worried about what others (friends, enemies, governments) might know about what they do.</a:t>
            </a:r>
          </a:p>
          <a:p>
            <a:pPr lvl="1"/>
            <a:r>
              <a:rPr lang="en-US" altLang="zh-CN" dirty="0"/>
              <a:t>Concerns: Scale and magnitude at which information about us can be collected, ways in which it can be used, and shared or sold.</a:t>
            </a:r>
          </a:p>
          <a:p>
            <a:r>
              <a:rPr lang="en-US" altLang="zh-CN" dirty="0"/>
              <a:t>Need privacy not only for individuals, but also for universities, hospitals, charities, since they need to protect data of people they serve or have as employees.</a:t>
            </a:r>
            <a:endParaRPr lang="zh-CN" altLang="en-US" dirty="0"/>
          </a:p>
        </p:txBody>
      </p:sp>
    </p:spTree>
    <p:extLst>
      <p:ext uri="{BB962C8B-B14F-4D97-AF65-F5344CB8AC3E}">
        <p14:creationId xmlns:p14="http://schemas.microsoft.com/office/powerpoint/2010/main" val="40466203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AEB8C8-ACE4-42C7-AC5B-50E29D3FCAED}"/>
              </a:ext>
            </a:extLst>
          </p:cNvPr>
          <p:cNvSpPr>
            <a:spLocks noGrp="1"/>
          </p:cNvSpPr>
          <p:nvPr>
            <p:ph type="title"/>
          </p:nvPr>
        </p:nvSpPr>
        <p:spPr/>
        <p:txBody>
          <a:bodyPr/>
          <a:lstStyle/>
          <a:p>
            <a:r>
              <a:rPr lang="en-US" altLang="zh-CN" dirty="0"/>
              <a:t>Laws; Ethics; Privacy</a:t>
            </a:r>
            <a:br>
              <a:rPr lang="en-US" altLang="zh-CN" dirty="0"/>
            </a:br>
            <a:r>
              <a:rPr lang="en-US" altLang="zh-CN" dirty="0"/>
              <a:t>Privacy Challenges</a:t>
            </a:r>
            <a:endParaRPr lang="zh-CN" altLang="en-US" dirty="0"/>
          </a:p>
        </p:txBody>
      </p:sp>
      <p:sp>
        <p:nvSpPr>
          <p:cNvPr id="3" name="内容占位符 2">
            <a:extLst>
              <a:ext uri="{FF2B5EF4-FFF2-40B4-BE49-F238E27FC236}">
                <a16:creationId xmlns:a16="http://schemas.microsoft.com/office/drawing/2014/main" id="{79B0CB18-A47B-4E1E-8CFF-51DD05556FC9}"/>
              </a:ext>
            </a:extLst>
          </p:cNvPr>
          <p:cNvSpPr>
            <a:spLocks noGrp="1"/>
          </p:cNvSpPr>
          <p:nvPr>
            <p:ph idx="1"/>
          </p:nvPr>
        </p:nvSpPr>
        <p:spPr/>
        <p:txBody>
          <a:bodyPr/>
          <a:lstStyle/>
          <a:p>
            <a:r>
              <a:rPr lang="en-US" altLang="zh-CN" dirty="0"/>
              <a:t>Hard to distinguish between legitimate use and non-legitimate ones.</a:t>
            </a:r>
          </a:p>
          <a:p>
            <a:pPr lvl="1"/>
            <a:r>
              <a:rPr lang="en-US" altLang="zh-CN" dirty="0"/>
              <a:t>Tracking of people’s activities does not mean that they are interested in what “you” as an individual are doing. Most of the time, people are learning about customer behavior to improve user experience, or serve user targeted advertisements.</a:t>
            </a:r>
          </a:p>
          <a:p>
            <a:pPr lvl="1"/>
            <a:r>
              <a:rPr lang="en-US" altLang="zh-CN" dirty="0"/>
              <a:t>Sometimes we are willing parties to provide our information for the experts to analyze. BUT how can we guarantee the data is only used for specified purpose we agreed to?</a:t>
            </a:r>
            <a:endParaRPr lang="zh-CN" altLang="en-US" dirty="0"/>
          </a:p>
        </p:txBody>
      </p:sp>
    </p:spTree>
    <p:extLst>
      <p:ext uri="{BB962C8B-B14F-4D97-AF65-F5344CB8AC3E}">
        <p14:creationId xmlns:p14="http://schemas.microsoft.com/office/powerpoint/2010/main" val="28973729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A7255F-7F4D-481E-825F-F05823465C8F}"/>
              </a:ext>
            </a:extLst>
          </p:cNvPr>
          <p:cNvSpPr>
            <a:spLocks noGrp="1"/>
          </p:cNvSpPr>
          <p:nvPr>
            <p:ph type="title"/>
          </p:nvPr>
        </p:nvSpPr>
        <p:spPr/>
        <p:txBody>
          <a:bodyPr/>
          <a:lstStyle/>
          <a:p>
            <a:r>
              <a:rPr lang="en-US" altLang="zh-CN" dirty="0"/>
              <a:t>Laws; Ethics; Privacy</a:t>
            </a:r>
            <a:br>
              <a:rPr lang="en-US" altLang="zh-CN" dirty="0"/>
            </a:br>
            <a:r>
              <a:rPr lang="en-US" altLang="zh-CN" dirty="0"/>
              <a:t>Good Privacy Policy needs to concern:</a:t>
            </a:r>
            <a:endParaRPr lang="zh-CN" altLang="en-US" dirty="0"/>
          </a:p>
        </p:txBody>
      </p:sp>
      <p:sp>
        <p:nvSpPr>
          <p:cNvPr id="3" name="内容占位符 2">
            <a:extLst>
              <a:ext uri="{FF2B5EF4-FFF2-40B4-BE49-F238E27FC236}">
                <a16:creationId xmlns:a16="http://schemas.microsoft.com/office/drawing/2014/main" id="{587868BA-F510-4509-9245-496F921AECA4}"/>
              </a:ext>
            </a:extLst>
          </p:cNvPr>
          <p:cNvSpPr>
            <a:spLocks noGrp="1"/>
          </p:cNvSpPr>
          <p:nvPr>
            <p:ph idx="1"/>
          </p:nvPr>
        </p:nvSpPr>
        <p:spPr>
          <a:xfrm>
            <a:off x="609599" y="1825625"/>
            <a:ext cx="11181347" cy="5032375"/>
          </a:xfrm>
        </p:spPr>
        <p:txBody>
          <a:bodyPr>
            <a:normAutofit fontScale="92500" lnSpcReduction="10000"/>
          </a:bodyPr>
          <a:lstStyle/>
          <a:p>
            <a:r>
              <a:rPr lang="en-US" altLang="zh-CN" dirty="0"/>
              <a:t>What information is collected about you?</a:t>
            </a:r>
          </a:p>
          <a:p>
            <a:r>
              <a:rPr lang="en-US" altLang="zh-CN" dirty="0"/>
              <a:t>How is the collected information used?</a:t>
            </a:r>
          </a:p>
          <a:p>
            <a:r>
              <a:rPr lang="en-US" altLang="zh-CN" dirty="0"/>
              <a:t>Who do they share it with?</a:t>
            </a:r>
          </a:p>
          <a:p>
            <a:pPr lvl="1"/>
            <a:r>
              <a:rPr lang="en-US" altLang="zh-CN" dirty="0"/>
              <a:t>Cooperators</a:t>
            </a:r>
          </a:p>
          <a:p>
            <a:pPr lvl="1"/>
            <a:r>
              <a:rPr lang="en-US" altLang="zh-CN" dirty="0"/>
              <a:t>Domain administrators and resellers</a:t>
            </a:r>
          </a:p>
          <a:p>
            <a:pPr lvl="1"/>
            <a:r>
              <a:rPr lang="en-US" altLang="zh-CN" dirty="0"/>
              <a:t>Affiliates and other trusted businesses (with appropriate confidentiality and security measures)</a:t>
            </a:r>
          </a:p>
          <a:p>
            <a:pPr lvl="1"/>
            <a:r>
              <a:rPr lang="en-US" altLang="zh-CN" dirty="0"/>
              <a:t>For legal reasons</a:t>
            </a:r>
          </a:p>
          <a:p>
            <a:r>
              <a:rPr lang="en-US" altLang="zh-CN" dirty="0"/>
              <a:t>Information security</a:t>
            </a:r>
          </a:p>
          <a:p>
            <a:pPr lvl="1"/>
            <a:r>
              <a:rPr lang="en-US" altLang="zh-CN" dirty="0"/>
              <a:t>Use encryption</a:t>
            </a:r>
          </a:p>
          <a:p>
            <a:pPr lvl="1"/>
            <a:r>
              <a:rPr lang="en-US" altLang="zh-CN" dirty="0"/>
              <a:t>Two-factor authentication</a:t>
            </a:r>
          </a:p>
          <a:p>
            <a:r>
              <a:rPr lang="en-US" altLang="zh-CN" dirty="0"/>
              <a:t>Adhere and operate according to the privacy policy you gave consent to.</a:t>
            </a:r>
          </a:p>
          <a:p>
            <a:r>
              <a:rPr lang="en-US" altLang="zh-CN" dirty="0"/>
              <a:t>Changes to privacy policy – will not reduce user rights without your consent.</a:t>
            </a:r>
            <a:endParaRPr lang="zh-CN" altLang="en-US" dirty="0"/>
          </a:p>
        </p:txBody>
      </p:sp>
    </p:spTree>
    <p:extLst>
      <p:ext uri="{BB962C8B-B14F-4D97-AF65-F5344CB8AC3E}">
        <p14:creationId xmlns:p14="http://schemas.microsoft.com/office/powerpoint/2010/main" val="39574582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D23D6-792D-4600-977D-6A203256B048}"/>
              </a:ext>
            </a:extLst>
          </p:cNvPr>
          <p:cNvSpPr>
            <a:spLocks noGrp="1"/>
          </p:cNvSpPr>
          <p:nvPr>
            <p:ph type="title"/>
          </p:nvPr>
        </p:nvSpPr>
        <p:spPr/>
        <p:txBody>
          <a:bodyPr/>
          <a:lstStyle/>
          <a:p>
            <a:r>
              <a:rPr lang="en-US" altLang="zh-CN" dirty="0"/>
              <a:t>Laws; Ethics; Privacy</a:t>
            </a:r>
            <a:br>
              <a:rPr lang="en-US" altLang="zh-CN" dirty="0"/>
            </a:br>
            <a:r>
              <a:rPr lang="en-US" altLang="zh-CN" dirty="0" err="1"/>
              <a:t>Privacy</a:t>
            </a:r>
            <a:r>
              <a:rPr lang="en-US" altLang="zh-CN" dirty="0"/>
              <a:t> Enhancing Technologies - Tor</a:t>
            </a:r>
            <a:endParaRPr lang="zh-CN" altLang="en-US" dirty="0"/>
          </a:p>
        </p:txBody>
      </p:sp>
      <p:sp>
        <p:nvSpPr>
          <p:cNvPr id="3" name="内容占位符 2">
            <a:extLst>
              <a:ext uri="{FF2B5EF4-FFF2-40B4-BE49-F238E27FC236}">
                <a16:creationId xmlns:a16="http://schemas.microsoft.com/office/drawing/2014/main" id="{1293D547-5F58-43FF-A85B-4AD4BA1D76BD}"/>
              </a:ext>
            </a:extLst>
          </p:cNvPr>
          <p:cNvSpPr>
            <a:spLocks noGrp="1"/>
          </p:cNvSpPr>
          <p:nvPr>
            <p:ph idx="1"/>
          </p:nvPr>
        </p:nvSpPr>
        <p:spPr>
          <a:xfrm>
            <a:off x="838200" y="2057399"/>
            <a:ext cx="7374147" cy="4567687"/>
          </a:xfrm>
        </p:spPr>
        <p:txBody>
          <a:bodyPr/>
          <a:lstStyle/>
          <a:p>
            <a:r>
              <a:rPr lang="zh-CN" altLang="en-US" dirty="0"/>
              <a:t>洋葱路由引入的是</a:t>
            </a:r>
            <a:r>
              <a:rPr lang="en-US" altLang="zh-CN" dirty="0"/>
              <a:t>P2P</a:t>
            </a:r>
            <a:r>
              <a:rPr lang="zh-CN" altLang="en-US" dirty="0"/>
              <a:t>的分布式机制，将每一个安装了</a:t>
            </a:r>
            <a:r>
              <a:rPr lang="en-US" altLang="zh-CN" dirty="0"/>
              <a:t>Tor</a:t>
            </a:r>
            <a:r>
              <a:rPr lang="zh-CN" altLang="en-US" dirty="0"/>
              <a:t>的计算机变成加密的中继连接，当有人访问暗网时，他的路径会无序化地经过多个中继连接，而且每一次路径都是变化的，没有任何一个中继或服务器能够捕捉完整的连接痕迹。</a:t>
            </a:r>
            <a:endParaRPr lang="en-US" altLang="zh-CN" dirty="0"/>
          </a:p>
          <a:p>
            <a:r>
              <a:rPr lang="zh-CN" altLang="en-US" dirty="0"/>
              <a:t>如</a:t>
            </a:r>
            <a:r>
              <a:rPr lang="en-US" altLang="zh-CN" dirty="0"/>
              <a:t>A</a:t>
            </a:r>
            <a:r>
              <a:rPr lang="zh-CN" altLang="en-US" dirty="0"/>
              <a:t>传给</a:t>
            </a:r>
            <a:r>
              <a:rPr lang="en-US" altLang="zh-CN" dirty="0"/>
              <a:t>B</a:t>
            </a:r>
            <a:r>
              <a:rPr lang="zh-CN" altLang="en-US" dirty="0"/>
              <a:t>信息，要先后随机经过</a:t>
            </a:r>
            <a:r>
              <a:rPr lang="en-US" altLang="zh-CN" dirty="0"/>
              <a:t>C</a:t>
            </a:r>
            <a:r>
              <a:rPr lang="zh-CN" altLang="en-US" dirty="0"/>
              <a:t>、</a:t>
            </a:r>
            <a:r>
              <a:rPr lang="en-US" altLang="zh-CN" dirty="0"/>
              <a:t>D</a:t>
            </a:r>
            <a:r>
              <a:rPr lang="zh-CN" altLang="en-US" dirty="0"/>
              <a:t>、</a:t>
            </a:r>
            <a:r>
              <a:rPr lang="en-US" altLang="zh-CN" dirty="0"/>
              <a:t>E</a:t>
            </a:r>
            <a:r>
              <a:rPr lang="zh-CN" altLang="en-US" dirty="0"/>
              <a:t>等一众人，且彼此都是匿名加密的，无法被追踪。</a:t>
            </a:r>
            <a:endParaRPr lang="en-US" altLang="zh-CN" dirty="0"/>
          </a:p>
          <a:p>
            <a:r>
              <a:rPr lang="zh-CN" altLang="en-US" dirty="0"/>
              <a:t>目标 </a:t>
            </a:r>
            <a:r>
              <a:rPr lang="en-US" altLang="zh-CN" dirty="0"/>
              <a:t>– Go against network traffic analysis</a:t>
            </a:r>
            <a:endParaRPr lang="zh-CN" altLang="en-US" dirty="0"/>
          </a:p>
        </p:txBody>
      </p:sp>
      <p:pic>
        <p:nvPicPr>
          <p:cNvPr id="1026" name="Picture 2" descr="âthe onion routerâçå¾çæç´¢ç»æ">
            <a:extLst>
              <a:ext uri="{FF2B5EF4-FFF2-40B4-BE49-F238E27FC236}">
                <a16:creationId xmlns:a16="http://schemas.microsoft.com/office/drawing/2014/main" id="{E6C0253F-B7BF-4969-B56C-AC508C2D9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8677" y="2397858"/>
            <a:ext cx="1992452" cy="31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973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998A2E-F97B-4382-BEA1-0691B3E2833E}"/>
              </a:ext>
            </a:extLst>
          </p:cNvPr>
          <p:cNvSpPr>
            <a:spLocks noGrp="1"/>
          </p:cNvSpPr>
          <p:nvPr>
            <p:ph type="title"/>
          </p:nvPr>
        </p:nvSpPr>
        <p:spPr/>
        <p:txBody>
          <a:bodyPr/>
          <a:lstStyle/>
          <a:p>
            <a:r>
              <a:rPr lang="en-US" altLang="zh-CN" dirty="0"/>
              <a:t>Intrusion Detection</a:t>
            </a:r>
            <a:br>
              <a:rPr lang="en-US" altLang="zh-CN" dirty="0"/>
            </a:br>
            <a:r>
              <a:rPr lang="en-US" altLang="zh-CN" dirty="0"/>
              <a:t>Network Based IDS (NIDS)</a:t>
            </a:r>
            <a:endParaRPr lang="zh-CN" altLang="en-US" dirty="0"/>
          </a:p>
        </p:txBody>
      </p:sp>
      <p:sp>
        <p:nvSpPr>
          <p:cNvPr id="3" name="内容占位符 2">
            <a:extLst>
              <a:ext uri="{FF2B5EF4-FFF2-40B4-BE49-F238E27FC236}">
                <a16:creationId xmlns:a16="http://schemas.microsoft.com/office/drawing/2014/main" id="{1C0DB2BD-7C9E-4F57-A2B4-036B2170DD8A}"/>
              </a:ext>
            </a:extLst>
          </p:cNvPr>
          <p:cNvSpPr>
            <a:spLocks noGrp="1"/>
          </p:cNvSpPr>
          <p:nvPr>
            <p:ph idx="1"/>
          </p:nvPr>
        </p:nvSpPr>
        <p:spPr>
          <a:xfrm>
            <a:off x="838200" y="2095500"/>
            <a:ext cx="5057775" cy="4081462"/>
          </a:xfrm>
        </p:spPr>
        <p:txBody>
          <a:bodyPr/>
          <a:lstStyle/>
          <a:p>
            <a:pPr algn="just"/>
            <a:r>
              <a:rPr lang="en-US" altLang="zh-CN" dirty="0"/>
              <a:t>Packet</a:t>
            </a:r>
            <a:r>
              <a:rPr lang="zh-CN" altLang="en-US" dirty="0"/>
              <a:t> </a:t>
            </a:r>
            <a:r>
              <a:rPr lang="en-US" altLang="zh-CN" dirty="0"/>
              <a:t>data</a:t>
            </a:r>
            <a:r>
              <a:rPr lang="zh-CN" altLang="en-US" dirty="0"/>
              <a:t> </a:t>
            </a:r>
            <a:r>
              <a:rPr lang="en-US" altLang="zh-CN" dirty="0"/>
              <a:t>volume can be huge.</a:t>
            </a:r>
          </a:p>
          <a:p>
            <a:pPr algn="just"/>
            <a:r>
              <a:rPr lang="en-US" altLang="zh-CN" dirty="0"/>
              <a:t>Applying detection algorithms </a:t>
            </a:r>
            <a:r>
              <a:rPr lang="en-US" altLang="zh-CN" dirty="0">
                <a:solidFill>
                  <a:srgbClr val="CC3399"/>
                </a:solidFill>
              </a:rPr>
              <a:t>at packet level may result in a low Bayesian rate.</a:t>
            </a:r>
          </a:p>
          <a:p>
            <a:pPr algn="just"/>
            <a:r>
              <a:rPr lang="en-US" altLang="zh-CN" dirty="0"/>
              <a:t>That’s why we need to extract “events” from a large number of packets before applying detection algorithms.</a:t>
            </a:r>
            <a:endParaRPr lang="zh-CN" altLang="en-US" dirty="0"/>
          </a:p>
        </p:txBody>
      </p:sp>
      <p:pic>
        <p:nvPicPr>
          <p:cNvPr id="4" name="图片 3">
            <a:extLst>
              <a:ext uri="{FF2B5EF4-FFF2-40B4-BE49-F238E27FC236}">
                <a16:creationId xmlns:a16="http://schemas.microsoft.com/office/drawing/2014/main" id="{A06B3343-21EA-455E-8F82-BE43970295AB}"/>
              </a:ext>
            </a:extLst>
          </p:cNvPr>
          <p:cNvPicPr>
            <a:picLocks noChangeAspect="1"/>
          </p:cNvPicPr>
          <p:nvPr/>
        </p:nvPicPr>
        <p:blipFill rotWithShape="1">
          <a:blip r:embed="rId2"/>
          <a:srcRect l="24688" t="31389" r="29375" b="20139"/>
          <a:stretch/>
        </p:blipFill>
        <p:spPr>
          <a:xfrm>
            <a:off x="6096115" y="2409825"/>
            <a:ext cx="5257686" cy="3120633"/>
          </a:xfrm>
          <a:prstGeom prst="rect">
            <a:avLst/>
          </a:prstGeom>
        </p:spPr>
      </p:pic>
    </p:spTree>
    <p:extLst>
      <p:ext uri="{BB962C8B-B14F-4D97-AF65-F5344CB8AC3E}">
        <p14:creationId xmlns:p14="http://schemas.microsoft.com/office/powerpoint/2010/main" val="3118715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F58C5C-9772-4883-A2C5-8913FAF1AAB6}"/>
              </a:ext>
            </a:extLst>
          </p:cNvPr>
          <p:cNvSpPr>
            <a:spLocks noGrp="1"/>
          </p:cNvSpPr>
          <p:nvPr>
            <p:ph type="title"/>
          </p:nvPr>
        </p:nvSpPr>
        <p:spPr/>
        <p:txBody>
          <a:bodyPr/>
          <a:lstStyle/>
          <a:p>
            <a:r>
              <a:rPr lang="en-US" altLang="zh-CN" dirty="0"/>
              <a:t>Intrusion Detection</a:t>
            </a:r>
            <a:br>
              <a:rPr lang="en-US" altLang="zh-CN" dirty="0"/>
            </a:br>
            <a:r>
              <a:rPr lang="en-US" altLang="zh-CN" dirty="0"/>
              <a:t>Firewall V.S. NIDS</a:t>
            </a:r>
            <a:endParaRPr lang="zh-CN" altLang="en-US" dirty="0"/>
          </a:p>
        </p:txBody>
      </p:sp>
      <p:sp>
        <p:nvSpPr>
          <p:cNvPr id="3" name="内容占位符 2">
            <a:extLst>
              <a:ext uri="{FF2B5EF4-FFF2-40B4-BE49-F238E27FC236}">
                <a16:creationId xmlns:a16="http://schemas.microsoft.com/office/drawing/2014/main" id="{934A4782-AEA3-42F3-8445-722959C75B41}"/>
              </a:ext>
            </a:extLst>
          </p:cNvPr>
          <p:cNvSpPr>
            <a:spLocks noGrp="1"/>
          </p:cNvSpPr>
          <p:nvPr>
            <p:ph idx="1"/>
          </p:nvPr>
        </p:nvSpPr>
        <p:spPr/>
        <p:txBody>
          <a:bodyPr/>
          <a:lstStyle/>
          <a:p>
            <a:r>
              <a:rPr lang="en-US" altLang="zh-CN" dirty="0"/>
              <a:t>Firewall</a:t>
            </a:r>
          </a:p>
          <a:p>
            <a:pPr lvl="1"/>
            <a:r>
              <a:rPr lang="en-US" altLang="zh-CN" dirty="0"/>
              <a:t>Active filtering</a:t>
            </a:r>
          </a:p>
          <a:p>
            <a:pPr lvl="1"/>
            <a:r>
              <a:rPr lang="en-US" altLang="zh-CN" dirty="0"/>
              <a:t>Fail-close -&gt; the system is set to shut down and prevent further operation when failure conditions are detected.</a:t>
            </a:r>
          </a:p>
          <a:p>
            <a:r>
              <a:rPr lang="en-US" altLang="zh-CN" dirty="0"/>
              <a:t>NIDS</a:t>
            </a:r>
          </a:p>
          <a:p>
            <a:pPr lvl="1"/>
            <a:r>
              <a:rPr lang="en-US" altLang="zh-CN" dirty="0">
                <a:solidFill>
                  <a:srgbClr val="CC3399"/>
                </a:solidFill>
              </a:rPr>
              <a:t>Passive monitoring</a:t>
            </a:r>
          </a:p>
          <a:p>
            <a:pPr lvl="1"/>
            <a:r>
              <a:rPr lang="en-US" altLang="zh-CN" dirty="0"/>
              <a:t>Fail-open -&gt; when failure conditions are present, the system remains open and operations continue as if the system were not in place.</a:t>
            </a:r>
            <a:endParaRPr lang="zh-CN" altLang="en-US" dirty="0"/>
          </a:p>
        </p:txBody>
      </p:sp>
    </p:spTree>
    <p:extLst>
      <p:ext uri="{BB962C8B-B14F-4D97-AF65-F5344CB8AC3E}">
        <p14:creationId xmlns:p14="http://schemas.microsoft.com/office/powerpoint/2010/main" val="3474455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638206-FD26-4A0E-B340-1E9691750F85}"/>
              </a:ext>
            </a:extLst>
          </p:cNvPr>
          <p:cNvSpPr>
            <a:spLocks noGrp="1"/>
          </p:cNvSpPr>
          <p:nvPr>
            <p:ph type="title"/>
          </p:nvPr>
        </p:nvSpPr>
        <p:spPr/>
        <p:txBody>
          <a:bodyPr/>
          <a:lstStyle/>
          <a:p>
            <a:r>
              <a:rPr lang="en-US" altLang="zh-CN" dirty="0"/>
              <a:t>Intrusion Detection</a:t>
            </a:r>
            <a:br>
              <a:rPr lang="en-US" altLang="zh-CN" dirty="0"/>
            </a:br>
            <a:r>
              <a:rPr lang="en-US" altLang="zh-CN" dirty="0"/>
              <a:t>Honeypots</a:t>
            </a:r>
            <a:endParaRPr lang="zh-CN" altLang="en-US" dirty="0"/>
          </a:p>
        </p:txBody>
      </p:sp>
      <p:sp>
        <p:nvSpPr>
          <p:cNvPr id="3" name="内容占位符 2">
            <a:extLst>
              <a:ext uri="{FF2B5EF4-FFF2-40B4-BE49-F238E27FC236}">
                <a16:creationId xmlns:a16="http://schemas.microsoft.com/office/drawing/2014/main" id="{D7E8D868-9DF7-4444-9162-FBB2C654E151}"/>
              </a:ext>
            </a:extLst>
          </p:cNvPr>
          <p:cNvSpPr>
            <a:spLocks noGrp="1"/>
          </p:cNvSpPr>
          <p:nvPr>
            <p:ph idx="1"/>
          </p:nvPr>
        </p:nvSpPr>
        <p:spPr>
          <a:xfrm>
            <a:off x="838200" y="1825625"/>
            <a:ext cx="10648950" cy="4813300"/>
          </a:xfrm>
        </p:spPr>
        <p:txBody>
          <a:bodyPr>
            <a:normAutofit/>
          </a:bodyPr>
          <a:lstStyle/>
          <a:p>
            <a:r>
              <a:rPr lang="en-US" altLang="zh-CN" dirty="0"/>
              <a:t>Decoy (</a:t>
            </a:r>
            <a:r>
              <a:rPr lang="zh-CN" altLang="en-US" dirty="0"/>
              <a:t>引诱</a:t>
            </a:r>
            <a:r>
              <a:rPr lang="en-US" altLang="zh-CN" dirty="0"/>
              <a:t>) systems designed to:</a:t>
            </a:r>
          </a:p>
          <a:p>
            <a:pPr lvl="1"/>
            <a:r>
              <a:rPr lang="en-US" altLang="zh-CN" dirty="0"/>
              <a:t>Lure attackers away from critical systems. (divert an attacker)</a:t>
            </a:r>
          </a:p>
          <a:p>
            <a:pPr lvl="1"/>
            <a:r>
              <a:rPr lang="en-US" altLang="zh-CN" dirty="0"/>
              <a:t>Collect information about an attacker.</a:t>
            </a:r>
          </a:p>
          <a:p>
            <a:pPr lvl="1"/>
            <a:r>
              <a:rPr lang="en-US" altLang="zh-CN" dirty="0"/>
              <a:t>Encourage an attacker to stay long enough for administrators to respond.</a:t>
            </a:r>
          </a:p>
          <a:p>
            <a:r>
              <a:rPr lang="en-US" altLang="zh-CN" dirty="0"/>
              <a:t>How does it work?</a:t>
            </a:r>
          </a:p>
          <a:p>
            <a:pPr lvl="1"/>
            <a:r>
              <a:rPr lang="en-US" altLang="zh-CN" dirty="0"/>
              <a:t>Filled with fabricated information.</a:t>
            </a:r>
          </a:p>
          <a:p>
            <a:pPr lvl="1"/>
            <a:r>
              <a:rPr lang="en-US" altLang="zh-CN" dirty="0"/>
              <a:t>Any access to a honeypot trigger monitors and event loggers.</a:t>
            </a:r>
          </a:p>
          <a:p>
            <a:pPr lvl="1"/>
            <a:r>
              <a:rPr lang="en-US" altLang="zh-CN" dirty="0"/>
              <a:t>An attack against a honeypot is made to seem successful.</a:t>
            </a:r>
          </a:p>
          <a:p>
            <a:pPr lvl="1"/>
            <a:r>
              <a:rPr lang="en-US" altLang="zh-CN" dirty="0"/>
              <a:t>There is no legitimate reason to access a honeypot. Any attempt to communicate with a honeypot is most likely a probe, scan, or attack.</a:t>
            </a:r>
          </a:p>
          <a:p>
            <a:pPr lvl="1"/>
            <a:r>
              <a:rPr lang="en-US" altLang="zh-CN" dirty="0"/>
              <a:t>If a honeypot initiates outbound traffic, the system is most likely compromised.</a:t>
            </a:r>
            <a:endParaRPr lang="zh-CN" altLang="en-US" dirty="0"/>
          </a:p>
        </p:txBody>
      </p:sp>
      <p:pic>
        <p:nvPicPr>
          <p:cNvPr id="6" name="图片 5">
            <a:extLst>
              <a:ext uri="{FF2B5EF4-FFF2-40B4-BE49-F238E27FC236}">
                <a16:creationId xmlns:a16="http://schemas.microsoft.com/office/drawing/2014/main" id="{C26D3453-FFA9-4E53-BC7A-F2A7DB560129}"/>
              </a:ext>
            </a:extLst>
          </p:cNvPr>
          <p:cNvPicPr>
            <a:picLocks noChangeAspect="1"/>
          </p:cNvPicPr>
          <p:nvPr/>
        </p:nvPicPr>
        <p:blipFill rotWithShape="1">
          <a:blip r:embed="rId2"/>
          <a:srcRect l="53516" t="31667" r="19609" b="15833"/>
          <a:stretch/>
        </p:blipFill>
        <p:spPr>
          <a:xfrm>
            <a:off x="9525000" y="365125"/>
            <a:ext cx="1628776" cy="1789760"/>
          </a:xfrm>
          <a:prstGeom prst="rect">
            <a:avLst/>
          </a:prstGeom>
        </p:spPr>
      </p:pic>
    </p:spTree>
    <p:extLst>
      <p:ext uri="{BB962C8B-B14F-4D97-AF65-F5344CB8AC3E}">
        <p14:creationId xmlns:p14="http://schemas.microsoft.com/office/powerpoint/2010/main" val="4228906622"/>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2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3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2584</TotalTime>
  <Words>5308</Words>
  <Application>Microsoft Office PowerPoint</Application>
  <PresentationFormat>宽屏</PresentationFormat>
  <Paragraphs>402</Paragraphs>
  <Slides>69</Slides>
  <Notes>0</Notes>
  <HiddenSlides>0</HiddenSlides>
  <MMClips>0</MMClips>
  <ScaleCrop>false</ScaleCrop>
  <HeadingPairs>
    <vt:vector size="6" baseType="variant">
      <vt:variant>
        <vt:lpstr>已用的字体</vt:lpstr>
      </vt:variant>
      <vt:variant>
        <vt:i4>7</vt:i4>
      </vt:variant>
      <vt:variant>
        <vt:lpstr>主题</vt:lpstr>
      </vt:variant>
      <vt:variant>
        <vt:i4>5</vt:i4>
      </vt:variant>
      <vt:variant>
        <vt:lpstr>幻灯片标题</vt:lpstr>
      </vt:variant>
      <vt:variant>
        <vt:i4>69</vt:i4>
      </vt:variant>
    </vt:vector>
  </HeadingPairs>
  <TitlesOfParts>
    <vt:vector size="81" baseType="lpstr">
      <vt:lpstr>等线</vt:lpstr>
      <vt:lpstr>等线 Light</vt:lpstr>
      <vt:lpstr>Algerian</vt:lpstr>
      <vt:lpstr>Arial</vt:lpstr>
      <vt:lpstr>Calibri</vt:lpstr>
      <vt:lpstr>Calibri Light</vt:lpstr>
      <vt:lpstr>Wingdings 2</vt:lpstr>
      <vt:lpstr>HDOfficeLightV0</vt:lpstr>
      <vt:lpstr>1_HDOfficeLightV0</vt:lpstr>
      <vt:lpstr>2_HDOfficeLightV0</vt:lpstr>
      <vt:lpstr>3_HDOfficeLightV0</vt:lpstr>
      <vt:lpstr>Office 主题​​</vt:lpstr>
      <vt:lpstr>CS 4235 FINAL REVIEW</vt:lpstr>
      <vt:lpstr>Intrusion Detection Intrusion Detection Systems (IDS)</vt:lpstr>
      <vt:lpstr>Intrusion Detection Analysis Approaches</vt:lpstr>
      <vt:lpstr>Intrusion Detection Classification Approaches</vt:lpstr>
      <vt:lpstr>Intrusion Detection Classification Approaches</vt:lpstr>
      <vt:lpstr>Intrusion Detection Network Based IDS (NIDS)</vt:lpstr>
      <vt:lpstr>Intrusion Detection Network Based IDS (NIDS)</vt:lpstr>
      <vt:lpstr>Intrusion Detection Firewall V.S. NIDS</vt:lpstr>
      <vt:lpstr>Intrusion Detection Honeypots</vt:lpstr>
      <vt:lpstr>Intrusion Detection Honeypot Classification</vt:lpstr>
      <vt:lpstr>Intrusion Detection Evaluating IDS</vt:lpstr>
      <vt:lpstr>Intrusion Detection Intrusion Prevention Systems (IPS)</vt:lpstr>
      <vt:lpstr>Intrusion Detection</vt:lpstr>
      <vt:lpstr>Cryptography Ciphertext-only Attack </vt:lpstr>
      <vt:lpstr>Cryptography Symmetric and Asymmetric Encryption</vt:lpstr>
      <vt:lpstr>Cryptography Symmetric and Asymmetric Encryption</vt:lpstr>
      <vt:lpstr>Cryptography Symmetric and Asymmetric Encryption</vt:lpstr>
      <vt:lpstr>Cryptography Simple Ciphers</vt:lpstr>
      <vt:lpstr>Cryptography Hash functions</vt:lpstr>
      <vt:lpstr>Cryptography Digital Signature and Digital Envelope</vt:lpstr>
      <vt:lpstr>Cryptography Digital Signature</vt:lpstr>
      <vt:lpstr>Cryptography Digital Envelope</vt:lpstr>
      <vt:lpstr>Cryptography Stream cipher and Block cipher</vt:lpstr>
      <vt:lpstr>Cryptography Block Cipher Primitives</vt:lpstr>
      <vt:lpstr>Cryptography</vt:lpstr>
      <vt:lpstr>Cryptography</vt:lpstr>
      <vt:lpstr>Cryptography</vt:lpstr>
      <vt:lpstr>Cryptography Protecting Message Integrity</vt:lpstr>
      <vt:lpstr>Cryptography Public Key Cryptography</vt:lpstr>
      <vt:lpstr>Cryptography RSA</vt:lpstr>
      <vt:lpstr>Cryptography RSA In Practice</vt:lpstr>
      <vt:lpstr>Cryptography Diffie and Hellman Key Exchange</vt:lpstr>
      <vt:lpstr>Cryptography Digital Signal Standard</vt:lpstr>
      <vt:lpstr>Cryptography Elliptic Curve Cryptography (ECC)</vt:lpstr>
      <vt:lpstr>Security Protocol</vt:lpstr>
      <vt:lpstr>Security Protocol Mutual Authentication – shared secret</vt:lpstr>
      <vt:lpstr>Security Protocol Mutual Authentication – reflection attack</vt:lpstr>
      <vt:lpstr>Security Protocol Mutual Authentication – reflection attack</vt:lpstr>
      <vt:lpstr>Security Protocol Mutual Authentication – public keys</vt:lpstr>
      <vt:lpstr>Security Protocol Session Keys</vt:lpstr>
      <vt:lpstr>Security Protocol Kerberos</vt:lpstr>
      <vt:lpstr>Security Protocol Kerberos – 简化认证流程</vt:lpstr>
      <vt:lpstr>Security Protocol Kerberos – 简化认证流程</vt:lpstr>
      <vt:lpstr>Security Protocol Kerberos – 完整认证流程</vt:lpstr>
      <vt:lpstr>Security Protocol Kerberos – 完整认证流程</vt:lpstr>
      <vt:lpstr>Security Protocols Kerberos Benefits</vt:lpstr>
      <vt:lpstr>IPSec Vulnerability – IP spoofing</vt:lpstr>
      <vt:lpstr>IPSec Vulnerability - Replay Attack</vt:lpstr>
      <vt:lpstr>IPSec Benefits</vt:lpstr>
      <vt:lpstr>IPSec </vt:lpstr>
      <vt:lpstr>IPSec Secure Socket Layer (SSL)  &amp; Transport Layer Security (TLS)</vt:lpstr>
      <vt:lpstr>IPSec TLS Handshake Protocol</vt:lpstr>
      <vt:lpstr>IPSec TLS Handshake Protocol</vt:lpstr>
      <vt:lpstr>IPSec TLS Handshake Protocol</vt:lpstr>
      <vt:lpstr>Web security Cookies</vt:lpstr>
      <vt:lpstr>Web security Cross-site Script (XSS)</vt:lpstr>
      <vt:lpstr>Web security Cross-site Request Forgery (XSRF) 攻击过程</vt:lpstr>
      <vt:lpstr>Web security Cross-site Request Forgery (XSRF) </vt:lpstr>
      <vt:lpstr>PowerPoint 演示文稿</vt:lpstr>
      <vt:lpstr>Web security Cross-site Request Forgery (XSRF) </vt:lpstr>
      <vt:lpstr>Web security Cross-site Request Forgery (XSRF) </vt:lpstr>
      <vt:lpstr>Web security Cross-site Request Forgery (XSRF) </vt:lpstr>
      <vt:lpstr>Web security XSS v.s XSRF</vt:lpstr>
      <vt:lpstr>Web security SQL Injection</vt:lpstr>
      <vt:lpstr>Laws; Ethics; Privacy Computer Abuse Laws Enforcement Challenges</vt:lpstr>
      <vt:lpstr>Laws; Ethics; Privacy Privacy Challenges</vt:lpstr>
      <vt:lpstr>Laws; Ethics; Privacy Privacy Challenges</vt:lpstr>
      <vt:lpstr>Laws; Ethics; Privacy Good Privacy Policy needs to concern:</vt:lpstr>
      <vt:lpstr>Laws; Ethics; Privacy Privacy Enhancing Technologies - Tor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4235 FINAL REVIEW</dc:title>
  <dc:creator>YS CHANG</dc:creator>
  <cp:lastModifiedBy>YS CHANG</cp:lastModifiedBy>
  <cp:revision>98</cp:revision>
  <dcterms:created xsi:type="dcterms:W3CDTF">2019-04-15T14:01:14Z</dcterms:created>
  <dcterms:modified xsi:type="dcterms:W3CDTF">2019-04-18T16:19:41Z</dcterms:modified>
</cp:coreProperties>
</file>